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sldIdLst>
    <p:sldId id="256" r:id="rId2"/>
    <p:sldId id="273" r:id="rId3"/>
    <p:sldId id="262" r:id="rId4"/>
    <p:sldId id="268" r:id="rId5"/>
    <p:sldId id="274" r:id="rId6"/>
    <p:sldId id="275" r:id="rId7"/>
    <p:sldId id="267" r:id="rId8"/>
    <p:sldId id="281" r:id="rId9"/>
    <p:sldId id="277" r:id="rId10"/>
    <p:sldId id="278" r:id="rId11"/>
    <p:sldId id="269" r:id="rId12"/>
    <p:sldId id="282" r:id="rId13"/>
    <p:sldId id="266" r:id="rId14"/>
    <p:sldId id="263" r:id="rId15"/>
    <p:sldId id="270" r:id="rId16"/>
    <p:sldId id="280" r:id="rId17"/>
    <p:sldId id="264" r:id="rId18"/>
    <p:sldId id="265" r:id="rId19"/>
    <p:sldId id="283" r:id="rId20"/>
    <p:sldId id="279" r:id="rId21"/>
    <p:sldId id="276" r:id="rId22"/>
    <p:sldId id="257" r:id="rId23"/>
    <p:sldId id="260" r:id="rId24"/>
    <p:sldId id="261" r:id="rId25"/>
    <p:sldId id="259" r:id="rId26"/>
    <p:sldId id="258"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725E5-7F15-415A-85DD-AB2739287A2E}" v="1" dt="2025-02-25T03:59:31.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90" d="100"/>
          <a:sy n="90" d="100"/>
        </p:scale>
        <p:origin x="8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oto M. (江本 雅彦)" userId="f6d56ef8-cfbe-4378-a414-e53b5fc5bae4" providerId="ADAL" clId="{48075409-23E0-40FC-AD0A-FF46C0A01EC1}"/>
    <pc:docChg chg="undo custSel addSld modSld sldOrd">
      <pc:chgData name="Emoto M. (江本 雅彦)" userId="f6d56ef8-cfbe-4378-a414-e53b5fc5bae4" providerId="ADAL" clId="{48075409-23E0-40FC-AD0A-FF46C0A01EC1}" dt="2025-02-24T08:57:41.843" v="1817" actId="20577"/>
      <pc:docMkLst>
        <pc:docMk/>
      </pc:docMkLst>
      <pc:sldChg chg="modSp mod">
        <pc:chgData name="Emoto M. (江本 雅彦)" userId="f6d56ef8-cfbe-4378-a414-e53b5fc5bae4" providerId="ADAL" clId="{48075409-23E0-40FC-AD0A-FF46C0A01EC1}" dt="2025-02-23T23:11:34.081" v="1749" actId="27636"/>
        <pc:sldMkLst>
          <pc:docMk/>
          <pc:sldMk cId="3730349795" sldId="256"/>
        </pc:sldMkLst>
        <pc:spChg chg="mod">
          <ac:chgData name="Emoto M. (江本 雅彦)" userId="f6d56ef8-cfbe-4378-a414-e53b5fc5bae4" providerId="ADAL" clId="{48075409-23E0-40FC-AD0A-FF46C0A01EC1}" dt="2025-02-23T23:11:34.081" v="1749" actId="27636"/>
          <ac:spMkLst>
            <pc:docMk/>
            <pc:sldMk cId="3730349795" sldId="256"/>
            <ac:spMk id="3" creationId="{CF64E836-9932-8D19-8E99-5FBF415031E6}"/>
          </ac:spMkLst>
        </pc:spChg>
      </pc:sldChg>
      <pc:sldChg chg="modSp mod">
        <pc:chgData name="Emoto M. (江本 雅彦)" userId="f6d56ef8-cfbe-4378-a414-e53b5fc5bae4" providerId="ADAL" clId="{48075409-23E0-40FC-AD0A-FF46C0A01EC1}" dt="2025-02-24T08:57:23.071" v="1809" actId="20577"/>
        <pc:sldMkLst>
          <pc:docMk/>
          <pc:sldMk cId="588890531" sldId="262"/>
        </pc:sldMkLst>
        <pc:spChg chg="mod">
          <ac:chgData name="Emoto M. (江本 雅彦)" userId="f6d56ef8-cfbe-4378-a414-e53b5fc5bae4" providerId="ADAL" clId="{48075409-23E0-40FC-AD0A-FF46C0A01EC1}" dt="2025-02-24T08:57:23.071" v="1809" actId="20577"/>
          <ac:spMkLst>
            <pc:docMk/>
            <pc:sldMk cId="588890531" sldId="262"/>
            <ac:spMk id="3" creationId="{03FE0BDA-21EA-79B8-F875-14EC5B55C9A8}"/>
          </ac:spMkLst>
        </pc:spChg>
      </pc:sldChg>
      <pc:sldChg chg="ord">
        <pc:chgData name="Emoto M. (江本 雅彦)" userId="f6d56ef8-cfbe-4378-a414-e53b5fc5bae4" providerId="ADAL" clId="{48075409-23E0-40FC-AD0A-FF46C0A01EC1}" dt="2025-02-23T04:39:06.592" v="1"/>
        <pc:sldMkLst>
          <pc:docMk/>
          <pc:sldMk cId="17921222" sldId="263"/>
        </pc:sldMkLst>
      </pc:sldChg>
      <pc:sldChg chg="modSp mod">
        <pc:chgData name="Emoto M. (江本 雅彦)" userId="f6d56ef8-cfbe-4378-a414-e53b5fc5bae4" providerId="ADAL" clId="{48075409-23E0-40FC-AD0A-FF46C0A01EC1}" dt="2025-02-23T04:58:09.480" v="214" actId="20577"/>
        <pc:sldMkLst>
          <pc:docMk/>
          <pc:sldMk cId="731861800" sldId="264"/>
        </pc:sldMkLst>
        <pc:spChg chg="mod">
          <ac:chgData name="Emoto M. (江本 雅彦)" userId="f6d56ef8-cfbe-4378-a414-e53b5fc5bae4" providerId="ADAL" clId="{48075409-23E0-40FC-AD0A-FF46C0A01EC1}" dt="2025-02-23T04:58:09.480" v="214" actId="20577"/>
          <ac:spMkLst>
            <pc:docMk/>
            <pc:sldMk cId="731861800" sldId="264"/>
            <ac:spMk id="2" creationId="{81B93B3C-2458-56F8-6135-599474BB9FF7}"/>
          </ac:spMkLst>
        </pc:spChg>
        <pc:spChg chg="mod">
          <ac:chgData name="Emoto M. (江本 雅彦)" userId="f6d56ef8-cfbe-4378-a414-e53b5fc5bae4" providerId="ADAL" clId="{48075409-23E0-40FC-AD0A-FF46C0A01EC1}" dt="2025-02-23T04:57:55.600" v="185" actId="20577"/>
          <ac:spMkLst>
            <pc:docMk/>
            <pc:sldMk cId="731861800" sldId="264"/>
            <ac:spMk id="3" creationId="{0047835F-E9D5-26E6-119C-4C2C4108B59C}"/>
          </ac:spMkLst>
        </pc:spChg>
      </pc:sldChg>
      <pc:sldChg chg="modSp mod">
        <pc:chgData name="Emoto M. (江本 雅彦)" userId="f6d56ef8-cfbe-4378-a414-e53b5fc5bae4" providerId="ADAL" clId="{48075409-23E0-40FC-AD0A-FF46C0A01EC1}" dt="2025-02-24T08:57:41.843" v="1817" actId="20577"/>
        <pc:sldMkLst>
          <pc:docMk/>
          <pc:sldMk cId="1936108736" sldId="268"/>
        </pc:sldMkLst>
        <pc:spChg chg="mod">
          <ac:chgData name="Emoto M. (江本 雅彦)" userId="f6d56ef8-cfbe-4378-a414-e53b5fc5bae4" providerId="ADAL" clId="{48075409-23E0-40FC-AD0A-FF46C0A01EC1}" dt="2025-02-24T08:57:41.843" v="1817" actId="20577"/>
          <ac:spMkLst>
            <pc:docMk/>
            <pc:sldMk cId="1936108736" sldId="268"/>
            <ac:spMk id="3" creationId="{23E00CD7-8449-29A3-9B44-C22049852E1B}"/>
          </ac:spMkLst>
        </pc:spChg>
      </pc:sldChg>
      <pc:sldChg chg="modSp mod">
        <pc:chgData name="Emoto M. (江本 雅彦)" userId="f6d56ef8-cfbe-4378-a414-e53b5fc5bae4" providerId="ADAL" clId="{48075409-23E0-40FC-AD0A-FF46C0A01EC1}" dt="2025-02-23T23:11:02.715" v="1716" actId="20577"/>
        <pc:sldMkLst>
          <pc:docMk/>
          <pc:sldMk cId="1968052848" sldId="279"/>
        </pc:sldMkLst>
        <pc:spChg chg="mod">
          <ac:chgData name="Emoto M. (江本 雅彦)" userId="f6d56ef8-cfbe-4378-a414-e53b5fc5bae4" providerId="ADAL" clId="{48075409-23E0-40FC-AD0A-FF46C0A01EC1}" dt="2025-02-23T06:52:54.151" v="1234"/>
          <ac:spMkLst>
            <pc:docMk/>
            <pc:sldMk cId="1968052848" sldId="279"/>
            <ac:spMk id="2" creationId="{7D1805F3-DD81-F189-138D-FFC8A06C2A50}"/>
          </ac:spMkLst>
        </pc:spChg>
        <pc:spChg chg="mod">
          <ac:chgData name="Emoto M. (江本 雅彦)" userId="f6d56ef8-cfbe-4378-a414-e53b5fc5bae4" providerId="ADAL" clId="{48075409-23E0-40FC-AD0A-FF46C0A01EC1}" dt="2025-02-23T23:11:02.715" v="1716" actId="20577"/>
          <ac:spMkLst>
            <pc:docMk/>
            <pc:sldMk cId="1968052848" sldId="279"/>
            <ac:spMk id="3" creationId="{E7E7E121-AC32-0B77-669F-80175A741702}"/>
          </ac:spMkLst>
        </pc:spChg>
      </pc:sldChg>
      <pc:sldChg chg="modSp mod">
        <pc:chgData name="Emoto M. (江本 雅彦)" userId="f6d56ef8-cfbe-4378-a414-e53b5fc5bae4" providerId="ADAL" clId="{48075409-23E0-40FC-AD0A-FF46C0A01EC1}" dt="2025-02-23T05:30:45.338" v="580" actId="20577"/>
        <pc:sldMkLst>
          <pc:docMk/>
          <pc:sldMk cId="2576570194" sldId="283"/>
        </pc:sldMkLst>
        <pc:spChg chg="mod">
          <ac:chgData name="Emoto M. (江本 雅彦)" userId="f6d56ef8-cfbe-4378-a414-e53b5fc5bae4" providerId="ADAL" clId="{48075409-23E0-40FC-AD0A-FF46C0A01EC1}" dt="2025-02-23T05:30:45.338" v="580" actId="20577"/>
          <ac:spMkLst>
            <pc:docMk/>
            <pc:sldMk cId="2576570194" sldId="283"/>
            <ac:spMk id="3" creationId="{4BBFB8BF-4394-E61F-D1BC-8C912FFDCA22}"/>
          </ac:spMkLst>
        </pc:spChg>
      </pc:sldChg>
      <pc:sldChg chg="modSp new mod">
        <pc:chgData name="Emoto M. (江本 雅彦)" userId="f6d56ef8-cfbe-4378-a414-e53b5fc5bae4" providerId="ADAL" clId="{48075409-23E0-40FC-AD0A-FF46C0A01EC1}" dt="2025-02-23T06:05:50.592" v="1233" actId="20577"/>
        <pc:sldMkLst>
          <pc:docMk/>
          <pc:sldMk cId="1182335937" sldId="284"/>
        </pc:sldMkLst>
        <pc:spChg chg="mod">
          <ac:chgData name="Emoto M. (江本 雅彦)" userId="f6d56ef8-cfbe-4378-a414-e53b5fc5bae4" providerId="ADAL" clId="{48075409-23E0-40FC-AD0A-FF46C0A01EC1}" dt="2025-02-23T05:31:08.392" v="588" actId="20577"/>
          <ac:spMkLst>
            <pc:docMk/>
            <pc:sldMk cId="1182335937" sldId="284"/>
            <ac:spMk id="2" creationId="{7AF9CA30-2A24-7C0D-F5E2-9FE332189AE2}"/>
          </ac:spMkLst>
        </pc:spChg>
        <pc:spChg chg="mod">
          <ac:chgData name="Emoto M. (江本 雅彦)" userId="f6d56ef8-cfbe-4378-a414-e53b5fc5bae4" providerId="ADAL" clId="{48075409-23E0-40FC-AD0A-FF46C0A01EC1}" dt="2025-02-23T06:05:50.592" v="1233" actId="20577"/>
          <ac:spMkLst>
            <pc:docMk/>
            <pc:sldMk cId="1182335937" sldId="284"/>
            <ac:spMk id="3" creationId="{C1BD1E02-DD49-6D92-2DD5-7D890E44C0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74CBA-7277-427A-BBA7-1BF1FD8758B9}" type="datetimeFigureOut">
              <a:rPr lang="en-US" smtClean="0"/>
              <a:t>2/25/2025</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B21E7-B69B-46A5-956C-F8353DD4D93D}" type="slidenum">
              <a:rPr lang="en-US" smtClean="0"/>
              <a:t>‹#›</a:t>
            </a:fld>
            <a:endParaRPr lang="en-US"/>
          </a:p>
        </p:txBody>
      </p:sp>
    </p:spTree>
    <p:extLst>
      <p:ext uri="{BB962C8B-B14F-4D97-AF65-F5344CB8AC3E}">
        <p14:creationId xmlns:p14="http://schemas.microsoft.com/office/powerpoint/2010/main" val="220036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核融合の実験データをベースとして、</a:t>
            </a:r>
            <a:endParaRPr kumimoji="1" lang="en-US" altLang="ja-JP" dirty="0"/>
          </a:p>
          <a:p>
            <a:r>
              <a:rPr kumimoji="1" lang="ja-JP" altLang="en-US" dirty="0"/>
              <a:t>核融合分野のみならず、宇宙、材料等のの</a:t>
            </a:r>
            <a:endParaRPr kumimoji="1" lang="en-US" altLang="ja-JP" dirty="0"/>
          </a:p>
          <a:p>
            <a:r>
              <a:rPr kumimoji="1" lang="ja-JP" altLang="en-US" dirty="0"/>
              <a:t>関連分野、あるいは、ビッグデータを活用する</a:t>
            </a:r>
            <a:endParaRPr kumimoji="1" lang="en-US" altLang="ja-JP" dirty="0"/>
          </a:p>
          <a:p>
            <a:r>
              <a:rPr kumimoji="1" lang="ja-JP" altLang="en-US" dirty="0"/>
              <a:t>ことにより、情報分野など、</a:t>
            </a:r>
            <a:endParaRPr kumimoji="1" lang="en-US" altLang="ja-JP" dirty="0"/>
          </a:p>
          <a:p>
            <a:r>
              <a:rPr kumimoji="1" lang="ja-JP" altLang="en-US" dirty="0"/>
              <a:t>分野の垣根を超えた研究の促進</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6508DAA-B8A6-4FE9-A1CB-B35780403F22}" type="slidenum">
              <a:rPr kumimoji="1" lang="ja-JP" altLang="en-US" smtClean="0"/>
              <a:t>2</a:t>
            </a:fld>
            <a:endParaRPr kumimoji="1" lang="ja-JP" altLang="en-US"/>
          </a:p>
        </p:txBody>
      </p:sp>
    </p:spTree>
    <p:extLst>
      <p:ext uri="{BB962C8B-B14F-4D97-AF65-F5344CB8AC3E}">
        <p14:creationId xmlns:p14="http://schemas.microsoft.com/office/powerpoint/2010/main" val="402529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Virtual Machine and container technology look similar.</a:t>
            </a:r>
          </a:p>
          <a:p>
            <a:r>
              <a:rPr kumimoji="1" lang="en-US" altLang="ja-JP" dirty="0"/>
              <a:t>Here are cons and pros of Docker.</a:t>
            </a:r>
          </a:p>
          <a:p>
            <a:endParaRPr kumimoji="1" lang="en-US" altLang="ja-JP" dirty="0"/>
          </a:p>
          <a:p>
            <a:r>
              <a:rPr lang="en-US" altLang="ja-JP" dirty="0"/>
              <a:t>Pros</a:t>
            </a:r>
          </a:p>
          <a:p>
            <a:pPr lvl="1"/>
            <a:r>
              <a:rPr lang="en-US" altLang="ja-JP" dirty="0"/>
              <a:t>Lightweight, fast</a:t>
            </a:r>
          </a:p>
          <a:p>
            <a:pPr lvl="1"/>
            <a:r>
              <a:rPr lang="en-US" altLang="ja-JP" dirty="0"/>
              <a:t>Small size</a:t>
            </a:r>
          </a:p>
          <a:p>
            <a:pPr lvl="1"/>
            <a:r>
              <a:rPr lang="en-US" altLang="ja-JP" dirty="0"/>
              <a:t>Runtime environment is included into container</a:t>
            </a:r>
          </a:p>
          <a:p>
            <a:r>
              <a:rPr lang="en-US" altLang="ja-JP" dirty="0"/>
              <a:t>Cons</a:t>
            </a:r>
          </a:p>
          <a:p>
            <a:pPr lvl="1"/>
            <a:r>
              <a:rPr lang="en-US" altLang="ja-JP" dirty="0"/>
              <a:t>Container shares OS </a:t>
            </a:r>
          </a:p>
          <a:p>
            <a:pPr lvl="1"/>
            <a:r>
              <a:rPr lang="en-US" altLang="ja-JP" dirty="0"/>
              <a:t>Container works on Linux well. It support Windows and MacOS, but they use virtual machine.</a:t>
            </a:r>
            <a:endParaRPr lang="ja-JP" altLang="en-US" dirty="0"/>
          </a:p>
          <a:p>
            <a:endParaRPr kumimoji="1" lang="en-US" altLang="ja-JP" dirty="0"/>
          </a:p>
          <a:p>
            <a:r>
              <a:rPr kumimoji="1" lang="en-US" altLang="ja-JP" dirty="0"/>
              <a:t>The author chose docker, mainly because it is smaller and faster than Virtual Machine. </a:t>
            </a:r>
          </a:p>
          <a:p>
            <a:r>
              <a:rPr kumimoji="1" lang="en-US" altLang="ja-JP" dirty="0"/>
              <a:t>This advantage is important to run multiple process in the </a:t>
            </a:r>
            <a:r>
              <a:rPr kumimoji="1" lang="en-US" altLang="ja-JP" dirty="0" err="1"/>
              <a:t>AutoAna</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7C2189-12CD-44AA-AB0F-33FA29361846}" type="slidenum">
              <a:rPr kumimoji="1" lang="ja-JP" altLang="en-US" smtClean="0"/>
              <a:t>12</a:t>
            </a:fld>
            <a:endParaRPr kumimoji="1" lang="ja-JP" altLang="en-US"/>
          </a:p>
        </p:txBody>
      </p:sp>
    </p:spTree>
    <p:extLst>
      <p:ext uri="{BB962C8B-B14F-4D97-AF65-F5344CB8AC3E}">
        <p14:creationId xmlns:p14="http://schemas.microsoft.com/office/powerpoint/2010/main" val="228077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Here is another advantage to use Docker.</a:t>
            </a:r>
          </a:p>
          <a:p>
            <a:r>
              <a:rPr kumimoji="1" lang="en-US" altLang="ja-JP" dirty="0"/>
              <a:t>Docker uses overlay FS to share lower layers, and each image has only the differences to reduce disk space.</a:t>
            </a:r>
          </a:p>
          <a:p>
            <a:endParaRPr kumimoji="1" lang="en-US" altLang="ja-JP" dirty="0"/>
          </a:p>
          <a:p>
            <a:r>
              <a:rPr kumimoji="1" lang="en-US" altLang="ja-JP" dirty="0"/>
              <a:t>For example, </a:t>
            </a:r>
          </a:p>
          <a:p>
            <a:r>
              <a:rPr kumimoji="1" lang="en-US" altLang="ja-JP" dirty="0"/>
              <a:t>Both </a:t>
            </a:r>
            <a:r>
              <a:rPr kumimoji="1" lang="en-US" altLang="ja-JP" dirty="0" err="1"/>
              <a:t>thomson_fit</a:t>
            </a:r>
            <a:r>
              <a:rPr kumimoji="1" lang="en-US" altLang="ja-JP" dirty="0"/>
              <a:t> and </a:t>
            </a:r>
            <a:r>
              <a:rPr kumimoji="1" lang="en-US" altLang="ja-JP" dirty="0" err="1"/>
              <a:t>tsdnn</a:t>
            </a:r>
            <a:r>
              <a:rPr kumimoji="1" lang="en-US" altLang="ja-JP" dirty="0"/>
              <a:t> use TensorFlow but different versions.</a:t>
            </a:r>
          </a:p>
          <a:p>
            <a:r>
              <a:rPr kumimoji="1" lang="en-US" altLang="ja-JP" dirty="0"/>
              <a:t>In order to run </a:t>
            </a:r>
            <a:r>
              <a:rPr kumimoji="1" lang="en-US" altLang="ja-JP" dirty="0" err="1"/>
              <a:t>tsdnn</a:t>
            </a:r>
            <a:r>
              <a:rPr kumimoji="1" lang="en-US" altLang="ja-JP" dirty="0"/>
              <a:t>, the author created docker images for </a:t>
            </a:r>
            <a:r>
              <a:rPr kumimoji="1" lang="en-US" altLang="ja-JP" dirty="0" err="1"/>
              <a:t>tsddn</a:t>
            </a:r>
            <a:r>
              <a:rPr kumimoji="1" lang="en-US" altLang="ja-JP" dirty="0"/>
              <a:t> based on the image for </a:t>
            </a:r>
            <a:r>
              <a:rPr kumimoji="1" lang="en-US" altLang="ja-JP" dirty="0" err="1"/>
              <a:t>thomson_fit</a:t>
            </a:r>
            <a:r>
              <a:rPr kumimoji="1" lang="en-US" altLang="ja-JP" dirty="0"/>
              <a:t>.</a:t>
            </a:r>
          </a:p>
          <a:p>
            <a:r>
              <a:rPr kumimoji="1" lang="en-US" altLang="ja-JP" dirty="0"/>
              <a:t>Because they can share most of the part, </a:t>
            </a:r>
          </a:p>
          <a:p>
            <a:r>
              <a:rPr kumimoji="1" lang="en-US" altLang="ja-JP" dirty="0"/>
              <a:t>the only necessary disk space is for TensorFlow 1.6 and related libraries.</a:t>
            </a:r>
          </a:p>
          <a:p>
            <a:endParaRPr kumimoji="1" lang="en-US" altLang="ja-JP" dirty="0"/>
          </a:p>
          <a:p>
            <a:r>
              <a:rPr kumimoji="1" lang="en-US" altLang="ja-JP" dirty="0" err="1"/>
              <a:t>Tsdnn</a:t>
            </a:r>
            <a:r>
              <a:rPr kumimoji="1" lang="en-US" altLang="ja-JP" dirty="0"/>
              <a:t> is an old program and it had not run for a while, and I didn’t notice that it didn’t work in the current environment.</a:t>
            </a:r>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B7C2189-12CD-44AA-AB0F-33FA29361846}" type="slidenum">
              <a:rPr kumimoji="1" lang="ja-JP" altLang="en-US" smtClean="0"/>
              <a:t>13</a:t>
            </a:fld>
            <a:endParaRPr kumimoji="1" lang="ja-JP" altLang="en-US"/>
          </a:p>
        </p:txBody>
      </p:sp>
    </p:spTree>
    <p:extLst>
      <p:ext uri="{BB962C8B-B14F-4D97-AF65-F5344CB8AC3E}">
        <p14:creationId xmlns:p14="http://schemas.microsoft.com/office/powerpoint/2010/main" val="266037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47B21E7-B69B-46A5-956C-F8353DD4D93D}" type="slidenum">
              <a:rPr lang="en-US" smtClean="0"/>
              <a:t>15</a:t>
            </a:fld>
            <a:endParaRPr lang="en-US"/>
          </a:p>
        </p:txBody>
      </p:sp>
    </p:spTree>
    <p:extLst>
      <p:ext uri="{BB962C8B-B14F-4D97-AF65-F5344CB8AC3E}">
        <p14:creationId xmlns:p14="http://schemas.microsoft.com/office/powerpoint/2010/main" val="327520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7B21E7-B69B-46A5-956C-F8353DD4D93D}" type="slidenum">
              <a:rPr lang="en-US" smtClean="0"/>
              <a:t>18</a:t>
            </a:fld>
            <a:endParaRPr lang="en-US"/>
          </a:p>
        </p:txBody>
      </p:sp>
    </p:spTree>
    <p:extLst>
      <p:ext uri="{BB962C8B-B14F-4D97-AF65-F5344CB8AC3E}">
        <p14:creationId xmlns:p14="http://schemas.microsoft.com/office/powerpoint/2010/main" val="26173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747B21E7-B69B-46A5-956C-F8353DD4D93D}" type="slidenum">
              <a:rPr lang="en-US" smtClean="0"/>
              <a:t>24</a:t>
            </a:fld>
            <a:endParaRPr lang="en-US"/>
          </a:p>
        </p:txBody>
      </p:sp>
    </p:spTree>
    <p:extLst>
      <p:ext uri="{BB962C8B-B14F-4D97-AF65-F5344CB8AC3E}">
        <p14:creationId xmlns:p14="http://schemas.microsoft.com/office/powerpoint/2010/main" val="1629572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F440114-D532-45C6-A485-A0E9100D5836}" type="datetime1">
              <a:rPr lang="en-US" smtClean="0"/>
              <a:t>2/25/2025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6089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525D8E-2D08-4749-B222-B5697E1C08F0}"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10219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006318-2F15-4327-8AF6-4782CA2DC507}"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259988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250C7B-FF4D-43FA-9723-12DA75502463}"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80939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9D53D6-B9E2-487C-B8E2-D81D02E0864A}"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186025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E0ED4B-7E19-4AB8-856C-6B8A04D7F7C9}" type="datetime1">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19986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84B991-5E7B-412C-B09D-A197188BBDB7}" type="datetime1">
              <a:rPr lang="en-US" smtClean="0"/>
              <a:t>2/25/2025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160581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09ACA77-05DE-4823-BE4A-6E8D7028AD05}"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180546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6EC314-4B91-4DED-B486-CA0EC082011C}"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95499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1A9EA7-D3FA-4288-9894-70D0E08EFDE0}"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24246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77BAD9-0F43-47B5-9E82-562C9BD71843}"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315557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FE8B2F-23B2-49B5-9E55-F2A26521E89F}"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218406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AF4CA5-8EE9-4E7F-B0EB-B78B8BE2E0FF}" type="datetime1">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236953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A9757F-DAFA-47DB-8EAA-D39AD7376B88}" type="datetime1">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173614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9DF4E-A1EB-45FF-840F-01BCAAA676A0}" type="datetime1">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153698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83FEBE-5DD3-4107-9CFE-2CC07376CEE0}"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76081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EDF19E-F788-4124-8201-6E27BD0A189C}"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A3960C-13B9-4A56-B64D-FB1570D42DBA}" type="slidenum">
              <a:rPr lang="en-US" smtClean="0"/>
              <a:t>‹#›</a:t>
            </a:fld>
            <a:endParaRPr lang="en-US"/>
          </a:p>
        </p:txBody>
      </p:sp>
    </p:spTree>
    <p:extLst>
      <p:ext uri="{BB962C8B-B14F-4D97-AF65-F5344CB8AC3E}">
        <p14:creationId xmlns:p14="http://schemas.microsoft.com/office/powerpoint/2010/main" val="2485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9517924-5CD6-410E-8FDB-B335DE1A8481}" type="datetime1">
              <a:rPr lang="en-US" smtClean="0"/>
              <a:t>2/25/2025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3A3960C-13B9-4A56-B64D-FB1570D42DBA}" type="slidenum">
              <a:rPr lang="en-US" smtClean="0"/>
              <a:t>‹#›</a:t>
            </a:fld>
            <a:endParaRPr lang="en-US"/>
          </a:p>
        </p:txBody>
      </p:sp>
    </p:spTree>
    <p:extLst>
      <p:ext uri="{BB962C8B-B14F-4D97-AF65-F5344CB8AC3E}">
        <p14:creationId xmlns:p14="http://schemas.microsoft.com/office/powerpoint/2010/main" val="3609475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BB713-DB93-3AF1-86B0-3DA0891E9DF1}"/>
              </a:ext>
            </a:extLst>
          </p:cNvPr>
          <p:cNvSpPr>
            <a:spLocks noGrp="1"/>
          </p:cNvSpPr>
          <p:nvPr>
            <p:ph type="ctrTitle"/>
          </p:nvPr>
        </p:nvSpPr>
        <p:spPr/>
        <p:txBody>
          <a:bodyPr>
            <a:normAutofit/>
          </a:bodyPr>
          <a:lstStyle/>
          <a:p>
            <a:r>
              <a:rPr lang="en-US" altLang="ja-JP" dirty="0"/>
              <a:t>Fusion Cloud</a:t>
            </a:r>
            <a:r>
              <a:rPr lang="ja-JP" altLang="en-US" dirty="0"/>
              <a:t>構想に向けた、ポータブルな解析環境の開発</a:t>
            </a:r>
            <a:endParaRPr lang="en-US" dirty="0"/>
          </a:p>
        </p:txBody>
      </p:sp>
      <p:sp>
        <p:nvSpPr>
          <p:cNvPr id="3" name="字幕 2">
            <a:extLst>
              <a:ext uri="{FF2B5EF4-FFF2-40B4-BE49-F238E27FC236}">
                <a16:creationId xmlns:a16="http://schemas.microsoft.com/office/drawing/2014/main" id="{CF64E836-9932-8D19-8E99-5FBF415031E6}"/>
              </a:ext>
            </a:extLst>
          </p:cNvPr>
          <p:cNvSpPr>
            <a:spLocks noGrp="1"/>
          </p:cNvSpPr>
          <p:nvPr>
            <p:ph type="subTitle" idx="1"/>
          </p:nvPr>
        </p:nvSpPr>
        <p:spPr/>
        <p:txBody>
          <a:bodyPr>
            <a:normAutofit/>
          </a:bodyPr>
          <a:lstStyle/>
          <a:p>
            <a:pPr algn="r"/>
            <a:r>
              <a:rPr lang="ja-JP" altLang="en-US" dirty="0"/>
              <a:t>核融合科学研究所</a:t>
            </a:r>
            <a:endParaRPr lang="en-US" altLang="ja-JP" dirty="0"/>
          </a:p>
          <a:p>
            <a:pPr algn="r"/>
            <a:r>
              <a:rPr lang="ja-JP" altLang="en-US" dirty="0"/>
              <a:t>江本　雅彦</a:t>
            </a:r>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4A871604-ED5E-B42E-5659-084E74146ED8}"/>
              </a:ext>
            </a:extLst>
          </p:cNvPr>
          <p:cNvSpPr>
            <a:spLocks noGrp="1"/>
          </p:cNvSpPr>
          <p:nvPr>
            <p:ph type="sldNum" sz="quarter" idx="12"/>
          </p:nvPr>
        </p:nvSpPr>
        <p:spPr/>
        <p:txBody>
          <a:bodyPr/>
          <a:lstStyle/>
          <a:p>
            <a:fld id="{13A3960C-13B9-4A56-B64D-FB1570D42DBA}" type="slidenum">
              <a:rPr lang="en-US" smtClean="0"/>
              <a:t>1</a:t>
            </a:fld>
            <a:endParaRPr lang="en-US"/>
          </a:p>
        </p:txBody>
      </p:sp>
    </p:spTree>
    <p:extLst>
      <p:ext uri="{BB962C8B-B14F-4D97-AF65-F5344CB8AC3E}">
        <p14:creationId xmlns:p14="http://schemas.microsoft.com/office/powerpoint/2010/main" val="37303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5769F5-6E27-B8BE-6D54-E63185420375}"/>
              </a:ext>
            </a:extLst>
          </p:cNvPr>
          <p:cNvSpPr>
            <a:spLocks noGrp="1"/>
          </p:cNvSpPr>
          <p:nvPr>
            <p:ph type="title"/>
          </p:nvPr>
        </p:nvSpPr>
        <p:spPr/>
        <p:txBody>
          <a:bodyPr/>
          <a:lstStyle/>
          <a:p>
            <a:r>
              <a:rPr kumimoji="1" lang="ja-JP" altLang="en-US" dirty="0"/>
              <a:t>ソースコードの公開する意義</a:t>
            </a:r>
          </a:p>
        </p:txBody>
      </p:sp>
      <p:sp>
        <p:nvSpPr>
          <p:cNvPr id="5" name="コンテンツ プレースホルダー 4">
            <a:extLst>
              <a:ext uri="{FF2B5EF4-FFF2-40B4-BE49-F238E27FC236}">
                <a16:creationId xmlns:a16="http://schemas.microsoft.com/office/drawing/2014/main" id="{846837BB-85FF-C18F-A63C-5FE738D833F5}"/>
              </a:ext>
            </a:extLst>
          </p:cNvPr>
          <p:cNvSpPr>
            <a:spLocks noGrp="1"/>
          </p:cNvSpPr>
          <p:nvPr>
            <p:ph idx="1"/>
          </p:nvPr>
        </p:nvSpPr>
        <p:spPr/>
        <p:txBody>
          <a:bodyPr/>
          <a:lstStyle/>
          <a:p>
            <a:r>
              <a:rPr lang="ja-JP" altLang="en-US" dirty="0"/>
              <a:t>ソースコードを公開することで、データの正当性を検証できる</a:t>
            </a:r>
            <a:endParaRPr lang="en-US" altLang="ja-JP" dirty="0"/>
          </a:p>
          <a:p>
            <a:r>
              <a:rPr lang="ja-JP" altLang="en-US" dirty="0"/>
              <a:t>自分自身でデータを用意し、計算を行うことができる。</a:t>
            </a:r>
            <a:endParaRPr lang="en-US" altLang="ja-JP" dirty="0"/>
          </a:p>
          <a:p>
            <a:r>
              <a:rPr lang="ja-JP" altLang="en-US" dirty="0"/>
              <a:t>ソースコードの改良し、新しい解析手法の開発や、異なるシステムへの移植を行う。</a:t>
            </a:r>
            <a:endParaRPr lang="en-US" altLang="ja-JP" dirty="0"/>
          </a:p>
        </p:txBody>
      </p:sp>
      <p:sp>
        <p:nvSpPr>
          <p:cNvPr id="3" name="スライド番号プレースホルダー 2">
            <a:extLst>
              <a:ext uri="{FF2B5EF4-FFF2-40B4-BE49-F238E27FC236}">
                <a16:creationId xmlns:a16="http://schemas.microsoft.com/office/drawing/2014/main" id="{3ED48D6D-6D67-76B9-E93B-77EDCA2BEEE3}"/>
              </a:ext>
            </a:extLst>
          </p:cNvPr>
          <p:cNvSpPr>
            <a:spLocks noGrp="1"/>
          </p:cNvSpPr>
          <p:nvPr>
            <p:ph type="sldNum" sz="quarter" idx="12"/>
          </p:nvPr>
        </p:nvSpPr>
        <p:spPr/>
        <p:txBody>
          <a:bodyPr/>
          <a:lstStyle/>
          <a:p>
            <a:fld id="{13A3960C-13B9-4A56-B64D-FB1570D42DBA}" type="slidenum">
              <a:rPr lang="en-US" smtClean="0"/>
              <a:t>10</a:t>
            </a:fld>
            <a:endParaRPr lang="en-US"/>
          </a:p>
        </p:txBody>
      </p:sp>
    </p:spTree>
    <p:extLst>
      <p:ext uri="{BB962C8B-B14F-4D97-AF65-F5344CB8AC3E}">
        <p14:creationId xmlns:p14="http://schemas.microsoft.com/office/powerpoint/2010/main" val="252838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BBA33-9595-CACB-BD2F-EF6E02BA4A4A}"/>
              </a:ext>
            </a:extLst>
          </p:cNvPr>
          <p:cNvSpPr>
            <a:spLocks noGrp="1"/>
          </p:cNvSpPr>
          <p:nvPr>
            <p:ph type="title"/>
          </p:nvPr>
        </p:nvSpPr>
        <p:spPr/>
        <p:txBody>
          <a:bodyPr/>
          <a:lstStyle/>
          <a:p>
            <a:r>
              <a:rPr lang="ja-JP" altLang="en-US" dirty="0"/>
              <a:t>解析環境の提供</a:t>
            </a:r>
            <a:endParaRPr lang="en-US" dirty="0"/>
          </a:p>
        </p:txBody>
      </p:sp>
      <p:sp>
        <p:nvSpPr>
          <p:cNvPr id="3" name="コンテンツ プレースホルダー 2">
            <a:extLst>
              <a:ext uri="{FF2B5EF4-FFF2-40B4-BE49-F238E27FC236}">
                <a16:creationId xmlns:a16="http://schemas.microsoft.com/office/drawing/2014/main" id="{80CEB6A8-A7B9-9262-B704-95D72D105727}"/>
              </a:ext>
            </a:extLst>
          </p:cNvPr>
          <p:cNvSpPr>
            <a:spLocks noGrp="1"/>
          </p:cNvSpPr>
          <p:nvPr>
            <p:ph idx="1"/>
          </p:nvPr>
        </p:nvSpPr>
        <p:spPr/>
        <p:txBody>
          <a:bodyPr/>
          <a:lstStyle/>
          <a:p>
            <a:r>
              <a:rPr lang="ja-JP" altLang="en-US" dirty="0"/>
              <a:t>解析プログラムの実行には、ソースコードや実行ファイルだけでは十分ではなく、プログラムを実行するための環境の提供が必要</a:t>
            </a:r>
            <a:endParaRPr lang="en-US" altLang="ja-JP" dirty="0"/>
          </a:p>
          <a:p>
            <a:pPr lvl="1"/>
            <a:r>
              <a:rPr lang="ja-JP" altLang="en-US" dirty="0"/>
              <a:t>自分で用意したデータで、解析を行いたい。</a:t>
            </a:r>
            <a:endParaRPr lang="en-US" altLang="ja-JP" dirty="0"/>
          </a:p>
          <a:p>
            <a:pPr lvl="1"/>
            <a:r>
              <a:rPr lang="ja-JP" altLang="en-US" dirty="0"/>
              <a:t>ソフトウェアの実行環境を構築することが困難</a:t>
            </a:r>
          </a:p>
          <a:p>
            <a:pPr lvl="1"/>
            <a:endParaRPr lang="en-US" altLang="ja-JP" dirty="0"/>
          </a:p>
          <a:p>
            <a:pPr marL="457200" lvl="1" indent="0">
              <a:buNone/>
            </a:pPr>
            <a:endParaRPr lang="en-US" altLang="ja-JP" dirty="0"/>
          </a:p>
          <a:p>
            <a:r>
              <a:rPr lang="ja-JP" altLang="en-US" dirty="0"/>
              <a:t>仮想環境での実行</a:t>
            </a:r>
            <a:endParaRPr lang="en-US" altLang="ja-JP" dirty="0"/>
          </a:p>
          <a:p>
            <a:r>
              <a:rPr lang="ja-JP" altLang="en-US" dirty="0"/>
              <a:t>コンテナ技術</a:t>
            </a:r>
            <a:endParaRPr lang="en-US" altLang="ja-JP" dirty="0"/>
          </a:p>
          <a:p>
            <a:r>
              <a:rPr lang="ja-JP" altLang="en-US" dirty="0"/>
              <a:t>標準実行環境の提供</a:t>
            </a:r>
            <a:endParaRPr lang="en-US" altLang="ja-JP" dirty="0"/>
          </a:p>
          <a:p>
            <a:endParaRPr lang="en-US" altLang="ja-JP" dirty="0"/>
          </a:p>
        </p:txBody>
      </p:sp>
      <p:sp>
        <p:nvSpPr>
          <p:cNvPr id="4" name="矢印: 下 3">
            <a:extLst>
              <a:ext uri="{FF2B5EF4-FFF2-40B4-BE49-F238E27FC236}">
                <a16:creationId xmlns:a16="http://schemas.microsoft.com/office/drawing/2014/main" id="{1BD8673B-A4C4-62EE-64AB-3AF06C0A1F53}"/>
              </a:ext>
            </a:extLst>
          </p:cNvPr>
          <p:cNvSpPr/>
          <p:nvPr/>
        </p:nvSpPr>
        <p:spPr>
          <a:xfrm>
            <a:off x="4046802" y="4126592"/>
            <a:ext cx="650459" cy="3701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6C06029-8E60-5984-EC97-C57FEC749230}"/>
              </a:ext>
            </a:extLst>
          </p:cNvPr>
          <p:cNvSpPr>
            <a:spLocks noGrp="1"/>
          </p:cNvSpPr>
          <p:nvPr>
            <p:ph type="sldNum" sz="quarter" idx="12"/>
          </p:nvPr>
        </p:nvSpPr>
        <p:spPr/>
        <p:txBody>
          <a:bodyPr/>
          <a:lstStyle/>
          <a:p>
            <a:fld id="{13A3960C-13B9-4A56-B64D-FB1570D42DBA}" type="slidenum">
              <a:rPr lang="en-US" smtClean="0"/>
              <a:t>11</a:t>
            </a:fld>
            <a:endParaRPr lang="en-US"/>
          </a:p>
        </p:txBody>
      </p:sp>
    </p:spTree>
    <p:extLst>
      <p:ext uri="{BB962C8B-B14F-4D97-AF65-F5344CB8AC3E}">
        <p14:creationId xmlns:p14="http://schemas.microsoft.com/office/powerpoint/2010/main" val="218723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1FB6B6-795D-415F-BB96-85E61ECEAF44}"/>
              </a:ext>
            </a:extLst>
          </p:cNvPr>
          <p:cNvSpPr>
            <a:spLocks noGrp="1"/>
          </p:cNvSpPr>
          <p:nvPr>
            <p:ph type="title"/>
          </p:nvPr>
        </p:nvSpPr>
        <p:spPr/>
        <p:txBody>
          <a:bodyPr/>
          <a:lstStyle/>
          <a:p>
            <a:r>
              <a:rPr kumimoji="1" lang="en-US" altLang="ja-JP" dirty="0"/>
              <a:t>Docker</a:t>
            </a:r>
            <a:r>
              <a:rPr kumimoji="1" lang="ja-JP" altLang="en-US" dirty="0"/>
              <a:t>の利点・欠点</a:t>
            </a:r>
          </a:p>
        </p:txBody>
      </p:sp>
      <p:sp>
        <p:nvSpPr>
          <p:cNvPr id="3" name="コンテンツ プレースホルダー 2">
            <a:extLst>
              <a:ext uri="{FF2B5EF4-FFF2-40B4-BE49-F238E27FC236}">
                <a16:creationId xmlns:a16="http://schemas.microsoft.com/office/drawing/2014/main" id="{9E5617B8-6D30-417E-85BC-9F91F458CBF9}"/>
              </a:ext>
            </a:extLst>
          </p:cNvPr>
          <p:cNvSpPr>
            <a:spLocks noGrp="1"/>
          </p:cNvSpPr>
          <p:nvPr>
            <p:ph idx="1"/>
          </p:nvPr>
        </p:nvSpPr>
        <p:spPr>
          <a:xfrm>
            <a:off x="1069849" y="2121408"/>
            <a:ext cx="4199986" cy="4050792"/>
          </a:xfrm>
        </p:spPr>
        <p:txBody>
          <a:bodyPr/>
          <a:lstStyle/>
          <a:p>
            <a:r>
              <a:rPr lang="en-US" altLang="ja-JP" dirty="0"/>
              <a:t>Pros</a:t>
            </a:r>
          </a:p>
          <a:p>
            <a:pPr lvl="1"/>
            <a:r>
              <a:rPr lang="en-US" altLang="ja-JP" dirty="0"/>
              <a:t>Lightweight, fast</a:t>
            </a:r>
          </a:p>
          <a:p>
            <a:pPr lvl="1"/>
            <a:r>
              <a:rPr lang="en-US" altLang="ja-JP" dirty="0"/>
              <a:t>Small size</a:t>
            </a:r>
          </a:p>
          <a:p>
            <a:pPr lvl="1"/>
            <a:r>
              <a:rPr lang="en-US" altLang="ja-JP" dirty="0"/>
              <a:t>Runtime environment is included into container</a:t>
            </a:r>
          </a:p>
          <a:p>
            <a:r>
              <a:rPr lang="en-US" altLang="ja-JP" dirty="0"/>
              <a:t>Cons</a:t>
            </a:r>
          </a:p>
          <a:p>
            <a:pPr lvl="1"/>
            <a:r>
              <a:rPr lang="en-US" altLang="ja-JP" dirty="0"/>
              <a:t>Container shares OS, and affected by the host OS vulnerability. </a:t>
            </a:r>
          </a:p>
          <a:p>
            <a:pPr lvl="1"/>
            <a:r>
              <a:rPr lang="en-US" altLang="ja-JP" dirty="0"/>
              <a:t>Container works on Linux well. It support Windows and MacOS, but they use virtual machine.</a:t>
            </a:r>
            <a:endParaRPr lang="ja-JP" altLang="en-US" dirty="0"/>
          </a:p>
        </p:txBody>
      </p:sp>
      <p:sp>
        <p:nvSpPr>
          <p:cNvPr id="4" name="スライド番号プレースホルダー 3">
            <a:extLst>
              <a:ext uri="{FF2B5EF4-FFF2-40B4-BE49-F238E27FC236}">
                <a16:creationId xmlns:a16="http://schemas.microsoft.com/office/drawing/2014/main" id="{01840807-AAE3-461D-A8F8-AFBB4A6B2025}"/>
              </a:ext>
            </a:extLst>
          </p:cNvPr>
          <p:cNvSpPr>
            <a:spLocks noGrp="1"/>
          </p:cNvSpPr>
          <p:nvPr>
            <p:ph type="sldNum" sz="quarter" idx="12"/>
          </p:nvPr>
        </p:nvSpPr>
        <p:spPr/>
        <p:txBody>
          <a:bodyPr/>
          <a:lstStyle/>
          <a:p>
            <a:fld id="{555AD8D1-695F-4D4A-8E51-676EC9138FFF}"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272A16B5-97FB-45AD-80C1-58FD38AEB32C}"/>
              </a:ext>
            </a:extLst>
          </p:cNvPr>
          <p:cNvSpPr/>
          <p:nvPr/>
        </p:nvSpPr>
        <p:spPr>
          <a:xfrm>
            <a:off x="5424768" y="4674867"/>
            <a:ext cx="2496323" cy="583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HOST OS</a:t>
            </a:r>
            <a:endParaRPr kumimoji="1" lang="ja-JP" altLang="en-US" dirty="0"/>
          </a:p>
        </p:txBody>
      </p:sp>
      <p:sp>
        <p:nvSpPr>
          <p:cNvPr id="6" name="正方形/長方形 5">
            <a:extLst>
              <a:ext uri="{FF2B5EF4-FFF2-40B4-BE49-F238E27FC236}">
                <a16:creationId xmlns:a16="http://schemas.microsoft.com/office/drawing/2014/main" id="{89E3D0E6-650D-4E81-A574-4B8D80109F40}"/>
              </a:ext>
            </a:extLst>
          </p:cNvPr>
          <p:cNvSpPr/>
          <p:nvPr/>
        </p:nvSpPr>
        <p:spPr>
          <a:xfrm>
            <a:off x="5424768" y="3593463"/>
            <a:ext cx="617220" cy="5029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VM</a:t>
            </a:r>
            <a:endParaRPr kumimoji="1" lang="ja-JP" altLang="en-US" dirty="0"/>
          </a:p>
        </p:txBody>
      </p:sp>
      <p:sp>
        <p:nvSpPr>
          <p:cNvPr id="7" name="正方形/長方形 6">
            <a:extLst>
              <a:ext uri="{FF2B5EF4-FFF2-40B4-BE49-F238E27FC236}">
                <a16:creationId xmlns:a16="http://schemas.microsoft.com/office/drawing/2014/main" id="{8502427B-91A7-43BE-A753-0C14303D15D6}"/>
              </a:ext>
            </a:extLst>
          </p:cNvPr>
          <p:cNvSpPr/>
          <p:nvPr/>
        </p:nvSpPr>
        <p:spPr>
          <a:xfrm>
            <a:off x="5424768" y="4080507"/>
            <a:ext cx="2496323" cy="5943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Virtualization Software</a:t>
            </a:r>
            <a:endParaRPr kumimoji="1" lang="ja-JP" altLang="en-US" dirty="0"/>
          </a:p>
        </p:txBody>
      </p:sp>
      <p:sp>
        <p:nvSpPr>
          <p:cNvPr id="8" name="正方形/長方形 7">
            <a:extLst>
              <a:ext uri="{FF2B5EF4-FFF2-40B4-BE49-F238E27FC236}">
                <a16:creationId xmlns:a16="http://schemas.microsoft.com/office/drawing/2014/main" id="{2D561F93-C4B7-4A76-9616-82AD5C6F3A6C}"/>
              </a:ext>
            </a:extLst>
          </p:cNvPr>
          <p:cNvSpPr/>
          <p:nvPr/>
        </p:nvSpPr>
        <p:spPr>
          <a:xfrm>
            <a:off x="5424768" y="3090384"/>
            <a:ext cx="617220" cy="50292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OS</a:t>
            </a:r>
            <a:endParaRPr kumimoji="1" lang="ja-JP" altLang="en-US" dirty="0"/>
          </a:p>
        </p:txBody>
      </p:sp>
      <p:sp>
        <p:nvSpPr>
          <p:cNvPr id="9" name="正方形/長方形 8">
            <a:extLst>
              <a:ext uri="{FF2B5EF4-FFF2-40B4-BE49-F238E27FC236}">
                <a16:creationId xmlns:a16="http://schemas.microsoft.com/office/drawing/2014/main" id="{90BCAADA-5E31-4701-92C9-F04944C617C7}"/>
              </a:ext>
            </a:extLst>
          </p:cNvPr>
          <p:cNvSpPr/>
          <p:nvPr/>
        </p:nvSpPr>
        <p:spPr>
          <a:xfrm>
            <a:off x="5424768" y="2587464"/>
            <a:ext cx="617220" cy="50292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10" name="正方形/長方形 9">
            <a:extLst>
              <a:ext uri="{FF2B5EF4-FFF2-40B4-BE49-F238E27FC236}">
                <a16:creationId xmlns:a16="http://schemas.microsoft.com/office/drawing/2014/main" id="{E29F26D5-E4E5-4CF4-AFA7-8B48EEA7D320}"/>
              </a:ext>
            </a:extLst>
          </p:cNvPr>
          <p:cNvSpPr/>
          <p:nvPr/>
        </p:nvSpPr>
        <p:spPr>
          <a:xfrm>
            <a:off x="6395638" y="3593463"/>
            <a:ext cx="617220" cy="5029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VM</a:t>
            </a:r>
            <a:endParaRPr lang="ja-JP" altLang="en-US" dirty="0"/>
          </a:p>
        </p:txBody>
      </p:sp>
      <p:sp>
        <p:nvSpPr>
          <p:cNvPr id="11" name="正方形/長方形 10">
            <a:extLst>
              <a:ext uri="{FF2B5EF4-FFF2-40B4-BE49-F238E27FC236}">
                <a16:creationId xmlns:a16="http://schemas.microsoft.com/office/drawing/2014/main" id="{A3BA3F94-34DD-4A81-BC7A-CAF052AFADC1}"/>
              </a:ext>
            </a:extLst>
          </p:cNvPr>
          <p:cNvSpPr/>
          <p:nvPr/>
        </p:nvSpPr>
        <p:spPr>
          <a:xfrm>
            <a:off x="6395638" y="3090384"/>
            <a:ext cx="617220" cy="50292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OS</a:t>
            </a:r>
            <a:endParaRPr kumimoji="1" lang="ja-JP" altLang="en-US" dirty="0"/>
          </a:p>
        </p:txBody>
      </p:sp>
      <p:sp>
        <p:nvSpPr>
          <p:cNvPr id="12" name="正方形/長方形 11">
            <a:extLst>
              <a:ext uri="{FF2B5EF4-FFF2-40B4-BE49-F238E27FC236}">
                <a16:creationId xmlns:a16="http://schemas.microsoft.com/office/drawing/2014/main" id="{38DC8BE3-F717-4525-9FC5-3458504E1D2A}"/>
              </a:ext>
            </a:extLst>
          </p:cNvPr>
          <p:cNvSpPr/>
          <p:nvPr/>
        </p:nvSpPr>
        <p:spPr>
          <a:xfrm>
            <a:off x="6395638" y="2587464"/>
            <a:ext cx="617220" cy="50292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13" name="正方形/長方形 12">
            <a:extLst>
              <a:ext uri="{FF2B5EF4-FFF2-40B4-BE49-F238E27FC236}">
                <a16:creationId xmlns:a16="http://schemas.microsoft.com/office/drawing/2014/main" id="{45C9C6C3-8600-4FF1-AF17-154CDC56E90A}"/>
              </a:ext>
            </a:extLst>
          </p:cNvPr>
          <p:cNvSpPr/>
          <p:nvPr/>
        </p:nvSpPr>
        <p:spPr>
          <a:xfrm>
            <a:off x="7303870" y="3581580"/>
            <a:ext cx="617220" cy="50292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VM</a:t>
            </a:r>
            <a:endParaRPr kumimoji="1" lang="ja-JP" altLang="en-US" dirty="0"/>
          </a:p>
        </p:txBody>
      </p:sp>
      <p:sp>
        <p:nvSpPr>
          <p:cNvPr id="14" name="正方形/長方形 13">
            <a:extLst>
              <a:ext uri="{FF2B5EF4-FFF2-40B4-BE49-F238E27FC236}">
                <a16:creationId xmlns:a16="http://schemas.microsoft.com/office/drawing/2014/main" id="{3AB39B70-A235-4A6B-9CC8-CA889A483EB8}"/>
              </a:ext>
            </a:extLst>
          </p:cNvPr>
          <p:cNvSpPr/>
          <p:nvPr/>
        </p:nvSpPr>
        <p:spPr>
          <a:xfrm>
            <a:off x="7303870" y="3078503"/>
            <a:ext cx="617220" cy="50292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OS</a:t>
            </a:r>
            <a:endParaRPr kumimoji="1" lang="ja-JP" altLang="en-US" dirty="0"/>
          </a:p>
        </p:txBody>
      </p:sp>
      <p:sp>
        <p:nvSpPr>
          <p:cNvPr id="15" name="正方形/長方形 14">
            <a:extLst>
              <a:ext uri="{FF2B5EF4-FFF2-40B4-BE49-F238E27FC236}">
                <a16:creationId xmlns:a16="http://schemas.microsoft.com/office/drawing/2014/main" id="{0FFE724C-105D-449C-AB7C-9A7C8536B0F1}"/>
              </a:ext>
            </a:extLst>
          </p:cNvPr>
          <p:cNvSpPr/>
          <p:nvPr/>
        </p:nvSpPr>
        <p:spPr>
          <a:xfrm>
            <a:off x="7303870" y="2590187"/>
            <a:ext cx="617220" cy="4883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16" name="正方形/長方形 15">
            <a:extLst>
              <a:ext uri="{FF2B5EF4-FFF2-40B4-BE49-F238E27FC236}">
                <a16:creationId xmlns:a16="http://schemas.microsoft.com/office/drawing/2014/main" id="{51CE80EC-084B-4D7E-AC55-49A76150E00D}"/>
              </a:ext>
            </a:extLst>
          </p:cNvPr>
          <p:cNvSpPr/>
          <p:nvPr/>
        </p:nvSpPr>
        <p:spPr>
          <a:xfrm>
            <a:off x="9462475" y="4680265"/>
            <a:ext cx="2339935"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HOST OS</a:t>
            </a:r>
            <a:endParaRPr kumimoji="1" lang="ja-JP" altLang="en-US" dirty="0"/>
          </a:p>
        </p:txBody>
      </p:sp>
      <p:sp>
        <p:nvSpPr>
          <p:cNvPr id="17" name="正方形/長方形 16">
            <a:extLst>
              <a:ext uri="{FF2B5EF4-FFF2-40B4-BE49-F238E27FC236}">
                <a16:creationId xmlns:a16="http://schemas.microsoft.com/office/drawing/2014/main" id="{D96F75C6-88EB-4BA7-8A72-A2EA639DB1AC}"/>
              </a:ext>
            </a:extLst>
          </p:cNvPr>
          <p:cNvSpPr/>
          <p:nvPr/>
        </p:nvSpPr>
        <p:spPr>
          <a:xfrm>
            <a:off x="9462475" y="3593463"/>
            <a:ext cx="617220" cy="5029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18" name="正方形/長方形 17">
            <a:extLst>
              <a:ext uri="{FF2B5EF4-FFF2-40B4-BE49-F238E27FC236}">
                <a16:creationId xmlns:a16="http://schemas.microsoft.com/office/drawing/2014/main" id="{54905117-7966-4458-91EB-0BEA01074FF0}"/>
              </a:ext>
            </a:extLst>
          </p:cNvPr>
          <p:cNvSpPr/>
          <p:nvPr/>
        </p:nvSpPr>
        <p:spPr>
          <a:xfrm>
            <a:off x="9462476" y="4096383"/>
            <a:ext cx="2339933" cy="5943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Container Engine</a:t>
            </a:r>
            <a:endParaRPr kumimoji="1" lang="ja-JP" altLang="en-US" dirty="0"/>
          </a:p>
        </p:txBody>
      </p:sp>
      <p:sp>
        <p:nvSpPr>
          <p:cNvPr id="19" name="正方形/長方形 18">
            <a:extLst>
              <a:ext uri="{FF2B5EF4-FFF2-40B4-BE49-F238E27FC236}">
                <a16:creationId xmlns:a16="http://schemas.microsoft.com/office/drawing/2014/main" id="{EC9A60E1-55A8-4EF1-9EE5-669165B55192}"/>
              </a:ext>
            </a:extLst>
          </p:cNvPr>
          <p:cNvSpPr/>
          <p:nvPr/>
        </p:nvSpPr>
        <p:spPr>
          <a:xfrm>
            <a:off x="10323831" y="3593463"/>
            <a:ext cx="617220" cy="5029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20" name="正方形/長方形 19">
            <a:extLst>
              <a:ext uri="{FF2B5EF4-FFF2-40B4-BE49-F238E27FC236}">
                <a16:creationId xmlns:a16="http://schemas.microsoft.com/office/drawing/2014/main" id="{46C1E92C-16B8-4CC2-9D61-EF13B4621A9B}"/>
              </a:ext>
            </a:extLst>
          </p:cNvPr>
          <p:cNvSpPr/>
          <p:nvPr/>
        </p:nvSpPr>
        <p:spPr>
          <a:xfrm>
            <a:off x="11185190" y="3594735"/>
            <a:ext cx="617220" cy="5029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a:t>
            </a:r>
            <a:endParaRPr kumimoji="1" lang="ja-JP" altLang="en-US" dirty="0"/>
          </a:p>
        </p:txBody>
      </p:sp>
      <p:sp>
        <p:nvSpPr>
          <p:cNvPr id="21" name="テキスト ボックス 20">
            <a:extLst>
              <a:ext uri="{FF2B5EF4-FFF2-40B4-BE49-F238E27FC236}">
                <a16:creationId xmlns:a16="http://schemas.microsoft.com/office/drawing/2014/main" id="{96F39F04-692E-4797-82F7-34DFBA22D7A2}"/>
              </a:ext>
            </a:extLst>
          </p:cNvPr>
          <p:cNvSpPr txBox="1"/>
          <p:nvPr/>
        </p:nvSpPr>
        <p:spPr>
          <a:xfrm>
            <a:off x="5424769" y="5652568"/>
            <a:ext cx="2659126" cy="369332"/>
          </a:xfrm>
          <a:prstGeom prst="rect">
            <a:avLst/>
          </a:prstGeom>
          <a:noFill/>
        </p:spPr>
        <p:txBody>
          <a:bodyPr wrap="none" rtlCol="0">
            <a:spAutoFit/>
          </a:bodyPr>
          <a:lstStyle/>
          <a:p>
            <a:r>
              <a:rPr kumimoji="1" lang="en-US" altLang="ja-JP" dirty="0"/>
              <a:t>Hosted Virtual Machine</a:t>
            </a:r>
            <a:endParaRPr kumimoji="1" lang="ja-JP" altLang="en-US" dirty="0"/>
          </a:p>
        </p:txBody>
      </p:sp>
      <p:sp>
        <p:nvSpPr>
          <p:cNvPr id="22" name="テキスト ボックス 21">
            <a:extLst>
              <a:ext uri="{FF2B5EF4-FFF2-40B4-BE49-F238E27FC236}">
                <a16:creationId xmlns:a16="http://schemas.microsoft.com/office/drawing/2014/main" id="{2D444EB7-3F5D-4D32-B707-F948722F1CD0}"/>
              </a:ext>
            </a:extLst>
          </p:cNvPr>
          <p:cNvSpPr txBox="1"/>
          <p:nvPr/>
        </p:nvSpPr>
        <p:spPr>
          <a:xfrm>
            <a:off x="9580553" y="5695469"/>
            <a:ext cx="1245854" cy="369332"/>
          </a:xfrm>
          <a:prstGeom prst="rect">
            <a:avLst/>
          </a:prstGeom>
          <a:noFill/>
        </p:spPr>
        <p:txBody>
          <a:bodyPr wrap="none" rtlCol="0">
            <a:spAutoFit/>
          </a:bodyPr>
          <a:lstStyle/>
          <a:p>
            <a:r>
              <a:rPr kumimoji="1" lang="en-US" altLang="ja-JP" dirty="0"/>
              <a:t>Container</a:t>
            </a:r>
            <a:endParaRPr kumimoji="1" lang="ja-JP" altLang="en-US" dirty="0"/>
          </a:p>
        </p:txBody>
      </p:sp>
      <p:sp>
        <p:nvSpPr>
          <p:cNvPr id="23" name="矢印: 左右 22">
            <a:extLst>
              <a:ext uri="{FF2B5EF4-FFF2-40B4-BE49-F238E27FC236}">
                <a16:creationId xmlns:a16="http://schemas.microsoft.com/office/drawing/2014/main" id="{1C00D85A-4136-46A5-BD24-2695E5C60DB7}"/>
              </a:ext>
            </a:extLst>
          </p:cNvPr>
          <p:cNvSpPr/>
          <p:nvPr/>
        </p:nvSpPr>
        <p:spPr>
          <a:xfrm>
            <a:off x="8253755" y="4096383"/>
            <a:ext cx="1053787" cy="5943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286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60F1C-B5F4-476B-B541-794B6FA2FD23}"/>
              </a:ext>
            </a:extLst>
          </p:cNvPr>
          <p:cNvSpPr>
            <a:spLocks noGrp="1"/>
          </p:cNvSpPr>
          <p:nvPr>
            <p:ph type="title"/>
          </p:nvPr>
        </p:nvSpPr>
        <p:spPr/>
        <p:txBody>
          <a:bodyPr/>
          <a:lstStyle/>
          <a:p>
            <a:r>
              <a:rPr kumimoji="1" lang="en-US" altLang="ja-JP" dirty="0"/>
              <a:t>Layer Structure</a:t>
            </a:r>
            <a:endParaRPr kumimoji="1" lang="ja-JP" altLang="en-US" dirty="0"/>
          </a:p>
        </p:txBody>
      </p:sp>
      <p:sp>
        <p:nvSpPr>
          <p:cNvPr id="3" name="正方形/長方形 2">
            <a:extLst>
              <a:ext uri="{FF2B5EF4-FFF2-40B4-BE49-F238E27FC236}">
                <a16:creationId xmlns:a16="http://schemas.microsoft.com/office/drawing/2014/main" id="{A14C00FE-793F-4ADB-876A-DFF286EB6FE7}"/>
              </a:ext>
            </a:extLst>
          </p:cNvPr>
          <p:cNvSpPr/>
          <p:nvPr/>
        </p:nvSpPr>
        <p:spPr>
          <a:xfrm>
            <a:off x="4747260" y="4568005"/>
            <a:ext cx="269748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Cent OS</a:t>
            </a:r>
            <a:endParaRPr kumimoji="1" lang="ja-JP" altLang="en-US" dirty="0"/>
          </a:p>
        </p:txBody>
      </p:sp>
      <p:sp>
        <p:nvSpPr>
          <p:cNvPr id="4" name="正方形/長方形 3">
            <a:extLst>
              <a:ext uri="{FF2B5EF4-FFF2-40B4-BE49-F238E27FC236}">
                <a16:creationId xmlns:a16="http://schemas.microsoft.com/office/drawing/2014/main" id="{9123ED58-BA12-47CB-9CAA-1F223D81EAD0}"/>
              </a:ext>
            </a:extLst>
          </p:cNvPr>
          <p:cNvSpPr/>
          <p:nvPr/>
        </p:nvSpPr>
        <p:spPr>
          <a:xfrm>
            <a:off x="4747260" y="3958359"/>
            <a:ext cx="2697480" cy="5943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Library</a:t>
            </a:r>
            <a:endParaRPr kumimoji="1" lang="ja-JP" altLang="en-US" dirty="0"/>
          </a:p>
        </p:txBody>
      </p:sp>
      <p:sp>
        <p:nvSpPr>
          <p:cNvPr id="5" name="正方形/長方形 4">
            <a:extLst>
              <a:ext uri="{FF2B5EF4-FFF2-40B4-BE49-F238E27FC236}">
                <a16:creationId xmlns:a16="http://schemas.microsoft.com/office/drawing/2014/main" id="{175DB582-64EA-4F00-BA79-E6B566019D65}"/>
              </a:ext>
            </a:extLst>
          </p:cNvPr>
          <p:cNvSpPr/>
          <p:nvPr/>
        </p:nvSpPr>
        <p:spPr>
          <a:xfrm>
            <a:off x="4747260" y="3351187"/>
            <a:ext cx="2697480" cy="5943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Python3</a:t>
            </a:r>
            <a:endParaRPr kumimoji="1" lang="ja-JP" altLang="en-US" dirty="0"/>
          </a:p>
        </p:txBody>
      </p:sp>
      <p:sp>
        <p:nvSpPr>
          <p:cNvPr id="6" name="正方形/長方形 5">
            <a:extLst>
              <a:ext uri="{FF2B5EF4-FFF2-40B4-BE49-F238E27FC236}">
                <a16:creationId xmlns:a16="http://schemas.microsoft.com/office/drawing/2014/main" id="{FD6E5E14-324C-4087-A38A-3F02147C9FDC}"/>
              </a:ext>
            </a:extLst>
          </p:cNvPr>
          <p:cNvSpPr/>
          <p:nvPr/>
        </p:nvSpPr>
        <p:spPr>
          <a:xfrm>
            <a:off x="4747260" y="2784925"/>
            <a:ext cx="2697480" cy="5943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Tensor Flow 1.13</a:t>
            </a:r>
            <a:endParaRPr kumimoji="1" lang="ja-JP" altLang="en-US" dirty="0"/>
          </a:p>
        </p:txBody>
      </p:sp>
      <p:sp>
        <p:nvSpPr>
          <p:cNvPr id="7" name="正方形/長方形 6">
            <a:extLst>
              <a:ext uri="{FF2B5EF4-FFF2-40B4-BE49-F238E27FC236}">
                <a16:creationId xmlns:a16="http://schemas.microsoft.com/office/drawing/2014/main" id="{033302F1-D470-4964-942A-19AFCDFB2A7E}"/>
              </a:ext>
            </a:extLst>
          </p:cNvPr>
          <p:cNvSpPr/>
          <p:nvPr/>
        </p:nvSpPr>
        <p:spPr>
          <a:xfrm>
            <a:off x="4747260" y="2218664"/>
            <a:ext cx="2697480" cy="5943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AP (</a:t>
            </a:r>
            <a:r>
              <a:rPr lang="en-US" altLang="ja-JP" dirty="0" err="1"/>
              <a:t>thomson_fit</a:t>
            </a:r>
            <a:r>
              <a:rPr lang="en-US" altLang="ja-JP" dirty="0"/>
              <a:t>)</a:t>
            </a:r>
            <a:endParaRPr kumimoji="1" lang="ja-JP" altLang="en-US" dirty="0"/>
          </a:p>
        </p:txBody>
      </p:sp>
      <p:sp>
        <p:nvSpPr>
          <p:cNvPr id="8" name="正方形/長方形 7">
            <a:extLst>
              <a:ext uri="{FF2B5EF4-FFF2-40B4-BE49-F238E27FC236}">
                <a16:creationId xmlns:a16="http://schemas.microsoft.com/office/drawing/2014/main" id="{E58122DC-10DC-4182-9777-2A2BFF9BC969}"/>
              </a:ext>
            </a:extLst>
          </p:cNvPr>
          <p:cNvSpPr/>
          <p:nvPr/>
        </p:nvSpPr>
        <p:spPr>
          <a:xfrm>
            <a:off x="8675416" y="4568005"/>
            <a:ext cx="269748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Cent OS</a:t>
            </a:r>
            <a:endParaRPr kumimoji="1" lang="ja-JP" altLang="en-US" dirty="0"/>
          </a:p>
        </p:txBody>
      </p:sp>
      <p:sp>
        <p:nvSpPr>
          <p:cNvPr id="9" name="正方形/長方形 8">
            <a:extLst>
              <a:ext uri="{FF2B5EF4-FFF2-40B4-BE49-F238E27FC236}">
                <a16:creationId xmlns:a16="http://schemas.microsoft.com/office/drawing/2014/main" id="{B66864F0-6862-4937-81F2-49E068533BC1}"/>
              </a:ext>
            </a:extLst>
          </p:cNvPr>
          <p:cNvSpPr/>
          <p:nvPr/>
        </p:nvSpPr>
        <p:spPr>
          <a:xfrm>
            <a:off x="8675416" y="3956976"/>
            <a:ext cx="2697480" cy="59436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Library</a:t>
            </a:r>
            <a:endParaRPr kumimoji="1" lang="ja-JP" altLang="en-US" dirty="0"/>
          </a:p>
        </p:txBody>
      </p:sp>
      <p:sp>
        <p:nvSpPr>
          <p:cNvPr id="10" name="正方形/長方形 9">
            <a:extLst>
              <a:ext uri="{FF2B5EF4-FFF2-40B4-BE49-F238E27FC236}">
                <a16:creationId xmlns:a16="http://schemas.microsoft.com/office/drawing/2014/main" id="{3B96F887-A018-4547-8872-62C074E69661}"/>
              </a:ext>
            </a:extLst>
          </p:cNvPr>
          <p:cNvSpPr/>
          <p:nvPr/>
        </p:nvSpPr>
        <p:spPr>
          <a:xfrm>
            <a:off x="8675416" y="3345947"/>
            <a:ext cx="2697480" cy="5943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Python3</a:t>
            </a:r>
            <a:endParaRPr kumimoji="1" lang="ja-JP" altLang="en-US" dirty="0"/>
          </a:p>
        </p:txBody>
      </p:sp>
      <p:sp>
        <p:nvSpPr>
          <p:cNvPr id="11" name="正方形/長方形 10">
            <a:extLst>
              <a:ext uri="{FF2B5EF4-FFF2-40B4-BE49-F238E27FC236}">
                <a16:creationId xmlns:a16="http://schemas.microsoft.com/office/drawing/2014/main" id="{7FA77E3D-7C08-4D98-A0E2-B94B2BD290FD}"/>
              </a:ext>
            </a:extLst>
          </p:cNvPr>
          <p:cNvSpPr/>
          <p:nvPr/>
        </p:nvSpPr>
        <p:spPr>
          <a:xfrm>
            <a:off x="8675416" y="2784925"/>
            <a:ext cx="2697480" cy="5943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Tensor Flow 1.13</a:t>
            </a:r>
            <a:endParaRPr kumimoji="1" lang="ja-JP" altLang="en-US" dirty="0"/>
          </a:p>
        </p:txBody>
      </p:sp>
      <p:sp>
        <p:nvSpPr>
          <p:cNvPr id="12" name="正方形/長方形 11">
            <a:extLst>
              <a:ext uri="{FF2B5EF4-FFF2-40B4-BE49-F238E27FC236}">
                <a16:creationId xmlns:a16="http://schemas.microsoft.com/office/drawing/2014/main" id="{A9DBB3A6-EFF6-4A01-8807-2141FAEDE9B1}"/>
              </a:ext>
            </a:extLst>
          </p:cNvPr>
          <p:cNvSpPr/>
          <p:nvPr/>
        </p:nvSpPr>
        <p:spPr>
          <a:xfrm>
            <a:off x="8675416" y="1624304"/>
            <a:ext cx="2697480" cy="5943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AP (</a:t>
            </a:r>
            <a:r>
              <a:rPr kumimoji="1" lang="en-US" altLang="ja-JP" dirty="0" err="1"/>
              <a:t>tsddn</a:t>
            </a:r>
            <a:r>
              <a:rPr kumimoji="1" lang="en-US" altLang="ja-JP" dirty="0"/>
              <a:t>)</a:t>
            </a:r>
            <a:endParaRPr kumimoji="1" lang="ja-JP" altLang="en-US" dirty="0"/>
          </a:p>
        </p:txBody>
      </p:sp>
      <p:sp>
        <p:nvSpPr>
          <p:cNvPr id="18" name="正方形/長方形 17">
            <a:extLst>
              <a:ext uri="{FF2B5EF4-FFF2-40B4-BE49-F238E27FC236}">
                <a16:creationId xmlns:a16="http://schemas.microsoft.com/office/drawing/2014/main" id="{A489F54C-1B27-4BEF-9C49-2FCDB9A7A651}"/>
              </a:ext>
            </a:extLst>
          </p:cNvPr>
          <p:cNvSpPr/>
          <p:nvPr/>
        </p:nvSpPr>
        <p:spPr>
          <a:xfrm>
            <a:off x="8675416" y="2190565"/>
            <a:ext cx="2697480" cy="5943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Tensor Flow 1.6</a:t>
            </a:r>
            <a:endParaRPr kumimoji="1" lang="ja-JP" altLang="en-US" dirty="0"/>
          </a:p>
        </p:txBody>
      </p:sp>
      <p:sp>
        <p:nvSpPr>
          <p:cNvPr id="19" name="正方形/長方形 18">
            <a:extLst>
              <a:ext uri="{FF2B5EF4-FFF2-40B4-BE49-F238E27FC236}">
                <a16:creationId xmlns:a16="http://schemas.microsoft.com/office/drawing/2014/main" id="{B3B1A74E-5206-499E-8661-57347A2626B3}"/>
              </a:ext>
            </a:extLst>
          </p:cNvPr>
          <p:cNvSpPr/>
          <p:nvPr/>
        </p:nvSpPr>
        <p:spPr>
          <a:xfrm>
            <a:off x="911555" y="4568005"/>
            <a:ext cx="269748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Cent OS</a:t>
            </a:r>
            <a:endParaRPr kumimoji="1" lang="ja-JP" altLang="en-US" dirty="0"/>
          </a:p>
        </p:txBody>
      </p:sp>
      <p:sp>
        <p:nvSpPr>
          <p:cNvPr id="20" name="正方形/長方形 19">
            <a:extLst>
              <a:ext uri="{FF2B5EF4-FFF2-40B4-BE49-F238E27FC236}">
                <a16:creationId xmlns:a16="http://schemas.microsoft.com/office/drawing/2014/main" id="{916D77C4-CD49-4874-A33C-F4BD9505186D}"/>
              </a:ext>
            </a:extLst>
          </p:cNvPr>
          <p:cNvSpPr/>
          <p:nvPr/>
        </p:nvSpPr>
        <p:spPr>
          <a:xfrm>
            <a:off x="911555" y="3958359"/>
            <a:ext cx="2697480" cy="5943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Library</a:t>
            </a:r>
            <a:endParaRPr kumimoji="1" lang="ja-JP" altLang="en-US" dirty="0"/>
          </a:p>
        </p:txBody>
      </p:sp>
      <p:sp>
        <p:nvSpPr>
          <p:cNvPr id="23" name="正方形/長方形 22">
            <a:extLst>
              <a:ext uri="{FF2B5EF4-FFF2-40B4-BE49-F238E27FC236}">
                <a16:creationId xmlns:a16="http://schemas.microsoft.com/office/drawing/2014/main" id="{D838A649-5FA7-4CE1-A46E-A7D8BB0B6473}"/>
              </a:ext>
            </a:extLst>
          </p:cNvPr>
          <p:cNvSpPr/>
          <p:nvPr/>
        </p:nvSpPr>
        <p:spPr>
          <a:xfrm>
            <a:off x="911555" y="3379285"/>
            <a:ext cx="2697480" cy="5943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AP </a:t>
            </a:r>
          </a:p>
          <a:p>
            <a:pPr algn="ctr"/>
            <a:r>
              <a:rPr lang="en-US" altLang="ja-JP" dirty="0"/>
              <a:t>(shell application)</a:t>
            </a:r>
            <a:endParaRPr kumimoji="1" lang="ja-JP" altLang="en-US" dirty="0"/>
          </a:p>
        </p:txBody>
      </p:sp>
      <p:sp>
        <p:nvSpPr>
          <p:cNvPr id="13" name="テキスト ボックス 12">
            <a:extLst>
              <a:ext uri="{FF2B5EF4-FFF2-40B4-BE49-F238E27FC236}">
                <a16:creationId xmlns:a16="http://schemas.microsoft.com/office/drawing/2014/main" id="{2B0D65CE-4DBA-4383-ABDB-1956186E1F70}"/>
              </a:ext>
            </a:extLst>
          </p:cNvPr>
          <p:cNvSpPr txBox="1"/>
          <p:nvPr/>
        </p:nvSpPr>
        <p:spPr>
          <a:xfrm>
            <a:off x="1094155" y="5603614"/>
            <a:ext cx="1795876" cy="646331"/>
          </a:xfrm>
          <a:prstGeom prst="rect">
            <a:avLst/>
          </a:prstGeom>
          <a:noFill/>
        </p:spPr>
        <p:txBody>
          <a:bodyPr wrap="none" rtlCol="0">
            <a:spAutoFit/>
          </a:bodyPr>
          <a:lstStyle/>
          <a:p>
            <a:r>
              <a:rPr kumimoji="1" lang="en-US" altLang="ja-JP" dirty="0"/>
              <a:t>BASIC Analysis</a:t>
            </a:r>
          </a:p>
          <a:p>
            <a:r>
              <a:rPr kumimoji="1" lang="en-US" altLang="ja-JP" dirty="0"/>
              <a:t> Programs</a:t>
            </a:r>
            <a:endParaRPr kumimoji="1" lang="ja-JP" altLang="en-US" dirty="0"/>
          </a:p>
        </p:txBody>
      </p:sp>
      <p:sp>
        <p:nvSpPr>
          <p:cNvPr id="21" name="テキスト ボックス 20">
            <a:extLst>
              <a:ext uri="{FF2B5EF4-FFF2-40B4-BE49-F238E27FC236}">
                <a16:creationId xmlns:a16="http://schemas.microsoft.com/office/drawing/2014/main" id="{DD6F6B36-12F1-4D53-BF40-B07D8C8C2D79}"/>
              </a:ext>
            </a:extLst>
          </p:cNvPr>
          <p:cNvSpPr txBox="1"/>
          <p:nvPr/>
        </p:nvSpPr>
        <p:spPr>
          <a:xfrm>
            <a:off x="4858322" y="5611438"/>
            <a:ext cx="2466766" cy="646331"/>
          </a:xfrm>
          <a:prstGeom prst="rect">
            <a:avLst/>
          </a:prstGeom>
          <a:noFill/>
        </p:spPr>
        <p:txBody>
          <a:bodyPr wrap="none" rtlCol="0">
            <a:spAutoFit/>
          </a:bodyPr>
          <a:lstStyle/>
          <a:p>
            <a:r>
              <a:rPr lang="en-US" altLang="ja-JP" dirty="0"/>
              <a:t>DNN programs using </a:t>
            </a:r>
          </a:p>
          <a:p>
            <a:r>
              <a:rPr lang="en-US" altLang="ja-JP" dirty="0"/>
              <a:t>TensorFlow 1.13</a:t>
            </a:r>
            <a:endParaRPr kumimoji="1" lang="ja-JP" altLang="en-US" dirty="0"/>
          </a:p>
        </p:txBody>
      </p:sp>
      <p:sp>
        <p:nvSpPr>
          <p:cNvPr id="24" name="テキスト ボックス 23">
            <a:extLst>
              <a:ext uri="{FF2B5EF4-FFF2-40B4-BE49-F238E27FC236}">
                <a16:creationId xmlns:a16="http://schemas.microsoft.com/office/drawing/2014/main" id="{7A68AB99-3BB9-40D8-9F8A-0463127D19B2}"/>
              </a:ext>
            </a:extLst>
          </p:cNvPr>
          <p:cNvSpPr txBox="1"/>
          <p:nvPr/>
        </p:nvSpPr>
        <p:spPr>
          <a:xfrm>
            <a:off x="8433860" y="5611438"/>
            <a:ext cx="3596434" cy="646331"/>
          </a:xfrm>
          <a:prstGeom prst="rect">
            <a:avLst/>
          </a:prstGeom>
          <a:noFill/>
        </p:spPr>
        <p:txBody>
          <a:bodyPr wrap="none" rtlCol="0">
            <a:spAutoFit/>
          </a:bodyPr>
          <a:lstStyle/>
          <a:p>
            <a:r>
              <a:rPr lang="en-US" altLang="ja-JP" dirty="0"/>
              <a:t>DNN programs using </a:t>
            </a:r>
          </a:p>
          <a:p>
            <a:r>
              <a:rPr lang="en-US" altLang="ja-JP" dirty="0"/>
              <a:t>TensorFlow 1.6 (older than 1.13)</a:t>
            </a:r>
            <a:endParaRPr kumimoji="1" lang="ja-JP" altLang="en-US" dirty="0"/>
          </a:p>
        </p:txBody>
      </p:sp>
      <p:sp>
        <p:nvSpPr>
          <p:cNvPr id="15" name="テキスト ボックス 14">
            <a:extLst>
              <a:ext uri="{FF2B5EF4-FFF2-40B4-BE49-F238E27FC236}">
                <a16:creationId xmlns:a16="http://schemas.microsoft.com/office/drawing/2014/main" id="{1D7D96FC-931C-4E10-AFF4-78C289EA788D}"/>
              </a:ext>
            </a:extLst>
          </p:cNvPr>
          <p:cNvSpPr txBox="1"/>
          <p:nvPr/>
        </p:nvSpPr>
        <p:spPr>
          <a:xfrm>
            <a:off x="313954" y="2138498"/>
            <a:ext cx="4237122" cy="1200329"/>
          </a:xfrm>
          <a:prstGeom prst="rect">
            <a:avLst/>
          </a:prstGeom>
          <a:noFill/>
        </p:spPr>
        <p:txBody>
          <a:bodyPr wrap="none" rtlCol="0">
            <a:spAutoFit/>
          </a:bodyPr>
          <a:lstStyle/>
          <a:p>
            <a:r>
              <a:rPr kumimoji="1" lang="en-US" altLang="ja-JP" sz="2400" dirty="0"/>
              <a:t>Docker uses overlay FS to </a:t>
            </a:r>
          </a:p>
          <a:p>
            <a:r>
              <a:rPr kumimoji="1" lang="en-US" altLang="ja-JP" sz="2400" dirty="0"/>
              <a:t>share lower layers to reduce </a:t>
            </a:r>
          </a:p>
          <a:p>
            <a:r>
              <a:rPr kumimoji="1" lang="en-US" altLang="ja-JP" sz="2400" dirty="0"/>
              <a:t>disk space.</a:t>
            </a:r>
            <a:endParaRPr kumimoji="1" lang="ja-JP" altLang="en-US" sz="2400" dirty="0"/>
          </a:p>
        </p:txBody>
      </p:sp>
      <p:sp>
        <p:nvSpPr>
          <p:cNvPr id="25" name="二等辺三角形 24">
            <a:extLst>
              <a:ext uri="{FF2B5EF4-FFF2-40B4-BE49-F238E27FC236}">
                <a16:creationId xmlns:a16="http://schemas.microsoft.com/office/drawing/2014/main" id="{97EEC96D-B98E-4BD1-8158-52B7FF7D7C76}"/>
              </a:ext>
            </a:extLst>
          </p:cNvPr>
          <p:cNvSpPr/>
          <p:nvPr/>
        </p:nvSpPr>
        <p:spPr>
          <a:xfrm>
            <a:off x="3609033" y="2825838"/>
            <a:ext cx="1138227" cy="1114471"/>
          </a:xfrm>
          <a:prstGeom prst="triangle">
            <a:avLst>
              <a:gd name="adj" fmla="val 1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D4B86C80-4F1A-4C1F-B082-F5807DE711B1}"/>
              </a:ext>
            </a:extLst>
          </p:cNvPr>
          <p:cNvSpPr/>
          <p:nvPr/>
        </p:nvSpPr>
        <p:spPr>
          <a:xfrm>
            <a:off x="7490965" y="2190565"/>
            <a:ext cx="1184451" cy="594360"/>
          </a:xfrm>
          <a:prstGeom prst="triangle">
            <a:avLst>
              <a:gd name="adj" fmla="val 1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a:extLst>
              <a:ext uri="{FF2B5EF4-FFF2-40B4-BE49-F238E27FC236}">
                <a16:creationId xmlns:a16="http://schemas.microsoft.com/office/drawing/2014/main" id="{24D64F97-5531-4BDF-BEAC-79A853321C33}"/>
              </a:ext>
            </a:extLst>
          </p:cNvPr>
          <p:cNvSpPr>
            <a:spLocks noGrp="1"/>
          </p:cNvSpPr>
          <p:nvPr>
            <p:ph type="sldNum" sz="quarter" idx="12"/>
          </p:nvPr>
        </p:nvSpPr>
        <p:spPr/>
        <p:txBody>
          <a:bodyPr/>
          <a:lstStyle/>
          <a:p>
            <a:fld id="{555AD8D1-695F-4D4A-8E51-676EC9138FFF}" type="slidenum">
              <a:rPr kumimoji="1" lang="ja-JP" altLang="en-US" smtClean="0"/>
              <a:t>13</a:t>
            </a:fld>
            <a:endParaRPr kumimoji="1" lang="ja-JP" altLang="en-US"/>
          </a:p>
        </p:txBody>
      </p:sp>
      <p:sp>
        <p:nvSpPr>
          <p:cNvPr id="16" name="テキスト ボックス 15">
            <a:extLst>
              <a:ext uri="{FF2B5EF4-FFF2-40B4-BE49-F238E27FC236}">
                <a16:creationId xmlns:a16="http://schemas.microsoft.com/office/drawing/2014/main" id="{3A725C61-F790-4D79-8A2D-F0693B268979}"/>
              </a:ext>
            </a:extLst>
          </p:cNvPr>
          <p:cNvSpPr txBox="1"/>
          <p:nvPr/>
        </p:nvSpPr>
        <p:spPr>
          <a:xfrm>
            <a:off x="6641935" y="724125"/>
            <a:ext cx="3382221" cy="923330"/>
          </a:xfrm>
          <a:prstGeom prst="rect">
            <a:avLst/>
          </a:prstGeom>
          <a:noFill/>
        </p:spPr>
        <p:txBody>
          <a:bodyPr wrap="square" rtlCol="0">
            <a:spAutoFit/>
          </a:bodyPr>
          <a:lstStyle/>
          <a:p>
            <a:r>
              <a:rPr kumimoji="1" lang="en-US" altLang="ja-JP" i="1" dirty="0" err="1">
                <a:solidFill>
                  <a:srgbClr val="FF0000"/>
                </a:solidFill>
              </a:rPr>
              <a:t>tsdnn</a:t>
            </a:r>
            <a:r>
              <a:rPr kumimoji="1" lang="en-US" altLang="ja-JP" i="1" dirty="0">
                <a:solidFill>
                  <a:srgbClr val="FF0000"/>
                </a:solidFill>
              </a:rPr>
              <a:t> uses old libraries and it cannot run in the current environment.</a:t>
            </a:r>
            <a:endParaRPr kumimoji="1" lang="ja-JP" altLang="en-US" i="1" dirty="0">
              <a:solidFill>
                <a:srgbClr val="FF0000"/>
              </a:solidFill>
            </a:endParaRPr>
          </a:p>
        </p:txBody>
      </p:sp>
    </p:spTree>
    <p:extLst>
      <p:ext uri="{BB962C8B-B14F-4D97-AF65-F5344CB8AC3E}">
        <p14:creationId xmlns:p14="http://schemas.microsoft.com/office/powerpoint/2010/main" val="377584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6EF7-D689-A615-7EE0-0E55C807E45C}"/>
              </a:ext>
            </a:extLst>
          </p:cNvPr>
          <p:cNvSpPr>
            <a:spLocks noGrp="1"/>
          </p:cNvSpPr>
          <p:nvPr>
            <p:ph type="title"/>
          </p:nvPr>
        </p:nvSpPr>
        <p:spPr/>
        <p:txBody>
          <a:bodyPr/>
          <a:lstStyle/>
          <a:p>
            <a:r>
              <a:rPr lang="ja-JP" altLang="en-US" dirty="0"/>
              <a:t>解析システムでの</a:t>
            </a:r>
            <a:r>
              <a:rPr lang="en-US" altLang="ja-JP" dirty="0"/>
              <a:t>Docker</a:t>
            </a:r>
            <a:r>
              <a:rPr lang="ja-JP" altLang="en-US" dirty="0"/>
              <a:t>の利用</a:t>
            </a:r>
            <a:endParaRPr lang="en-US" dirty="0"/>
          </a:p>
        </p:txBody>
      </p:sp>
      <p:sp>
        <p:nvSpPr>
          <p:cNvPr id="3" name="Content Placeholder 2">
            <a:extLst>
              <a:ext uri="{FF2B5EF4-FFF2-40B4-BE49-F238E27FC236}">
                <a16:creationId xmlns:a16="http://schemas.microsoft.com/office/drawing/2014/main" id="{91AECE30-50E7-AE28-26F2-F12B72F2E4A6}"/>
              </a:ext>
            </a:extLst>
          </p:cNvPr>
          <p:cNvSpPr>
            <a:spLocks noGrp="1"/>
          </p:cNvSpPr>
          <p:nvPr>
            <p:ph idx="1"/>
          </p:nvPr>
        </p:nvSpPr>
        <p:spPr/>
        <p:txBody>
          <a:bodyPr>
            <a:normAutofit lnSpcReduction="10000"/>
          </a:bodyPr>
          <a:lstStyle/>
          <a:p>
            <a:pPr marL="0" indent="0">
              <a:buNone/>
            </a:pPr>
            <a:endParaRPr lang="en-US" altLang="ja-JP" dirty="0"/>
          </a:p>
          <a:p>
            <a:r>
              <a:rPr lang="en-US" altLang="ja-JP" dirty="0"/>
              <a:t>AutoAna</a:t>
            </a:r>
            <a:r>
              <a:rPr lang="ja-JP" altLang="en-US" dirty="0"/>
              <a:t>で起動される解析プログラムの大部分は</a:t>
            </a:r>
            <a:r>
              <a:rPr lang="en-US" altLang="ja-JP" dirty="0"/>
              <a:t>Docker</a:t>
            </a:r>
            <a:r>
              <a:rPr lang="ja-JP" altLang="en-US" dirty="0"/>
              <a:t>化</a:t>
            </a:r>
            <a:endParaRPr lang="en-US" altLang="ja-JP" dirty="0"/>
          </a:p>
          <a:p>
            <a:pPr marL="0" indent="0">
              <a:buNone/>
            </a:pPr>
            <a:endParaRPr lang="en-US" altLang="ja-JP" dirty="0"/>
          </a:p>
          <a:p>
            <a:pPr marL="0" indent="0">
              <a:buNone/>
            </a:pPr>
            <a:r>
              <a:rPr lang="ja-JP" altLang="en-US" dirty="0"/>
              <a:t>システムの拡張性、実行環境のカプセル化</a:t>
            </a:r>
            <a:endParaRPr lang="en-US" altLang="ja-JP" dirty="0"/>
          </a:p>
          <a:p>
            <a:pPr marL="0" indent="0">
              <a:buNone/>
            </a:pPr>
            <a:endParaRPr lang="en-US" altLang="ja-JP" dirty="0"/>
          </a:p>
          <a:p>
            <a:r>
              <a:rPr lang="ja-JP" altLang="en-US" dirty="0"/>
              <a:t>解析サーバの</a:t>
            </a:r>
            <a:r>
              <a:rPr lang="en-US" altLang="ja-JP" dirty="0"/>
              <a:t>Docker</a:t>
            </a:r>
            <a:r>
              <a:rPr lang="ja-JP" altLang="en-US" dirty="0"/>
              <a:t>化</a:t>
            </a:r>
            <a:endParaRPr lang="en-US" altLang="ja-JP" dirty="0"/>
          </a:p>
          <a:p>
            <a:r>
              <a:rPr lang="en-US" dirty="0"/>
              <a:t>AutoAna</a:t>
            </a:r>
            <a:r>
              <a:rPr lang="ja-JP" altLang="en-US" dirty="0"/>
              <a:t>の</a:t>
            </a:r>
            <a:r>
              <a:rPr lang="en-US" altLang="ja-JP" dirty="0"/>
              <a:t>Docker</a:t>
            </a:r>
            <a:r>
              <a:rPr lang="ja-JP" altLang="en-US" dirty="0"/>
              <a:t>化</a:t>
            </a:r>
            <a:endParaRPr lang="en-US" altLang="ja-JP" dirty="0"/>
          </a:p>
          <a:p>
            <a:endParaRPr lang="en-US" altLang="ja-JP" dirty="0"/>
          </a:p>
          <a:p>
            <a:pPr marL="0" indent="0">
              <a:buNone/>
            </a:pPr>
            <a:r>
              <a:rPr lang="ja-JP" altLang="en-US" dirty="0"/>
              <a:t>システムの移植性の向上</a:t>
            </a:r>
            <a:endParaRPr lang="en-US" altLang="ja-JP" dirty="0"/>
          </a:p>
        </p:txBody>
      </p:sp>
      <p:sp>
        <p:nvSpPr>
          <p:cNvPr id="4" name="矢印: 下 3">
            <a:extLst>
              <a:ext uri="{FF2B5EF4-FFF2-40B4-BE49-F238E27FC236}">
                <a16:creationId xmlns:a16="http://schemas.microsoft.com/office/drawing/2014/main" id="{91C2CBCE-4658-5C0A-9E1A-CB1DD18ACB53}"/>
              </a:ext>
            </a:extLst>
          </p:cNvPr>
          <p:cNvSpPr/>
          <p:nvPr/>
        </p:nvSpPr>
        <p:spPr>
          <a:xfrm>
            <a:off x="3989539" y="3363239"/>
            <a:ext cx="494778" cy="2880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3E007E04-6A4B-0D4B-52C2-BD6EC0DC3F72}"/>
              </a:ext>
            </a:extLst>
          </p:cNvPr>
          <p:cNvSpPr/>
          <p:nvPr/>
        </p:nvSpPr>
        <p:spPr>
          <a:xfrm>
            <a:off x="3189961" y="5256757"/>
            <a:ext cx="494778" cy="2880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298C242-8177-0755-46DF-4FF78FDB0B39}"/>
              </a:ext>
            </a:extLst>
          </p:cNvPr>
          <p:cNvSpPr>
            <a:spLocks noGrp="1"/>
          </p:cNvSpPr>
          <p:nvPr>
            <p:ph type="sldNum" sz="quarter" idx="12"/>
          </p:nvPr>
        </p:nvSpPr>
        <p:spPr/>
        <p:txBody>
          <a:bodyPr/>
          <a:lstStyle/>
          <a:p>
            <a:fld id="{13A3960C-13B9-4A56-B64D-FB1570D42DBA}" type="slidenum">
              <a:rPr lang="en-US" smtClean="0"/>
              <a:t>14</a:t>
            </a:fld>
            <a:endParaRPr lang="en-US"/>
          </a:p>
        </p:txBody>
      </p:sp>
    </p:spTree>
    <p:extLst>
      <p:ext uri="{BB962C8B-B14F-4D97-AF65-F5344CB8AC3E}">
        <p14:creationId xmlns:p14="http://schemas.microsoft.com/office/powerpoint/2010/main" val="1792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96573-C683-745F-9607-0117AB25949E}"/>
              </a:ext>
            </a:extLst>
          </p:cNvPr>
          <p:cNvSpPr>
            <a:spLocks noGrp="1"/>
          </p:cNvSpPr>
          <p:nvPr>
            <p:ph type="title"/>
          </p:nvPr>
        </p:nvSpPr>
        <p:spPr/>
        <p:txBody>
          <a:bodyPr/>
          <a:lstStyle/>
          <a:p>
            <a:r>
              <a:rPr kumimoji="1" lang="ja-JP" altLang="en-US" dirty="0"/>
              <a:t>解析用プログラムで使われている言語</a:t>
            </a:r>
          </a:p>
        </p:txBody>
      </p:sp>
      <p:sp>
        <p:nvSpPr>
          <p:cNvPr id="3" name="コンテンツ プレースホルダー 2">
            <a:extLst>
              <a:ext uri="{FF2B5EF4-FFF2-40B4-BE49-F238E27FC236}">
                <a16:creationId xmlns:a16="http://schemas.microsoft.com/office/drawing/2014/main" id="{966D733F-1C8A-7B27-06F5-498437478196}"/>
              </a:ext>
            </a:extLst>
          </p:cNvPr>
          <p:cNvSpPr>
            <a:spLocks noGrp="1"/>
          </p:cNvSpPr>
          <p:nvPr>
            <p:ph sz="half" idx="1"/>
          </p:nvPr>
        </p:nvSpPr>
        <p:spPr/>
        <p:txBody>
          <a:bodyPr/>
          <a:lstStyle/>
          <a:p>
            <a:r>
              <a:rPr kumimoji="1" lang="en-US" altLang="ja-JP" dirty="0"/>
              <a:t>AutoAna</a:t>
            </a:r>
            <a:r>
              <a:rPr kumimoji="1" lang="ja-JP" altLang="en-US" dirty="0"/>
              <a:t>他、ユーザの</a:t>
            </a:r>
            <a:r>
              <a:rPr kumimoji="1" lang="en-US" altLang="ja-JP" dirty="0"/>
              <a:t>PC</a:t>
            </a:r>
            <a:r>
              <a:rPr kumimoji="1" lang="ja-JP" altLang="en-US" dirty="0"/>
              <a:t>で個別にデータを登録する際に使用されているプログラム言語は、次のように様々な言語が使用されている。</a:t>
            </a:r>
            <a:endParaRPr kumimoji="1" lang="en-US" altLang="ja-JP" dirty="0"/>
          </a:p>
          <a:p>
            <a:r>
              <a:rPr kumimoji="1" lang="en-US" altLang="ja-JP" dirty="0"/>
              <a:t>PV-Wave, IDL</a:t>
            </a:r>
            <a:r>
              <a:rPr kumimoji="1" lang="ja-JP" altLang="en-US" dirty="0"/>
              <a:t>等の有料の実行環境が使用されており、プログラムの実行には、ライセンスが必要となる。</a:t>
            </a:r>
            <a:endParaRPr kumimoji="1" lang="en-US" altLang="ja-JP" dirty="0"/>
          </a:p>
        </p:txBody>
      </p:sp>
      <p:sp>
        <p:nvSpPr>
          <p:cNvPr id="4" name="コンテンツ プレースホルダー 3">
            <a:extLst>
              <a:ext uri="{FF2B5EF4-FFF2-40B4-BE49-F238E27FC236}">
                <a16:creationId xmlns:a16="http://schemas.microsoft.com/office/drawing/2014/main" id="{2F5CA842-403E-FA91-1CF0-55B00E6D8908}"/>
              </a:ext>
            </a:extLst>
          </p:cNvPr>
          <p:cNvSpPr>
            <a:spLocks noGrp="1"/>
          </p:cNvSpPr>
          <p:nvPr>
            <p:ph sz="half" idx="2"/>
          </p:nvPr>
        </p:nvSpPr>
        <p:spPr/>
        <p:txBody>
          <a:bodyPr/>
          <a:lstStyle/>
          <a:p>
            <a:r>
              <a:rPr kumimoji="1" lang="en-US" altLang="ja-JP" dirty="0"/>
              <a:t>PV-Wave</a:t>
            </a:r>
            <a:r>
              <a:rPr kumimoji="1" lang="ja-JP" altLang="en-US" dirty="0"/>
              <a:t>　（商用ソフト）</a:t>
            </a:r>
            <a:endParaRPr kumimoji="1" lang="en-US" altLang="ja-JP" dirty="0"/>
          </a:p>
          <a:p>
            <a:r>
              <a:rPr kumimoji="1" lang="en-US" altLang="ja-JP" dirty="0"/>
              <a:t>FORTRAN</a:t>
            </a:r>
          </a:p>
          <a:p>
            <a:r>
              <a:rPr kumimoji="1" lang="en-US" altLang="ja-JP" dirty="0"/>
              <a:t>IDL</a:t>
            </a:r>
            <a:r>
              <a:rPr kumimoji="1" lang="ja-JP" altLang="en-US" dirty="0"/>
              <a:t>（商用ソフト）</a:t>
            </a:r>
            <a:endParaRPr kumimoji="1" lang="en-US" altLang="ja-JP" dirty="0"/>
          </a:p>
          <a:p>
            <a:r>
              <a:rPr kumimoji="1" lang="en-US" altLang="ja-JP" dirty="0"/>
              <a:t>MATLAB</a:t>
            </a:r>
            <a:r>
              <a:rPr kumimoji="1" lang="ja-JP" altLang="en-US" dirty="0"/>
              <a:t>（商用ソフト）</a:t>
            </a:r>
            <a:endParaRPr kumimoji="1" lang="en-US" altLang="ja-JP" dirty="0"/>
          </a:p>
          <a:p>
            <a:r>
              <a:rPr kumimoji="1" lang="en-US" altLang="ja-JP" dirty="0"/>
              <a:t>Python 2.x, 3.x </a:t>
            </a:r>
            <a:r>
              <a:rPr kumimoji="1" lang="ja-JP" altLang="en-US" dirty="0"/>
              <a:t>混在</a:t>
            </a:r>
            <a:endParaRPr kumimoji="1" lang="en-US" altLang="ja-JP" dirty="0"/>
          </a:p>
          <a:p>
            <a:r>
              <a:rPr kumimoji="1" lang="en-US" altLang="ja-JP" dirty="0"/>
              <a:t>Ruby</a:t>
            </a:r>
          </a:p>
          <a:p>
            <a:r>
              <a:rPr kumimoji="1" lang="en-US" altLang="ja-JP" dirty="0"/>
              <a:t>Bash + C (?)</a:t>
            </a:r>
          </a:p>
          <a:p>
            <a:endParaRPr lang="ja-JP" altLang="en-US" dirty="0"/>
          </a:p>
        </p:txBody>
      </p:sp>
      <p:sp>
        <p:nvSpPr>
          <p:cNvPr id="5" name="スライド番号プレースホルダー 4">
            <a:extLst>
              <a:ext uri="{FF2B5EF4-FFF2-40B4-BE49-F238E27FC236}">
                <a16:creationId xmlns:a16="http://schemas.microsoft.com/office/drawing/2014/main" id="{F859049D-83F1-A66F-5567-6252BCC948BE}"/>
              </a:ext>
            </a:extLst>
          </p:cNvPr>
          <p:cNvSpPr>
            <a:spLocks noGrp="1"/>
          </p:cNvSpPr>
          <p:nvPr>
            <p:ph type="sldNum" sz="quarter" idx="12"/>
          </p:nvPr>
        </p:nvSpPr>
        <p:spPr/>
        <p:txBody>
          <a:bodyPr/>
          <a:lstStyle/>
          <a:p>
            <a:fld id="{13A3960C-13B9-4A56-B64D-FB1570D42DBA}" type="slidenum">
              <a:rPr lang="en-US" smtClean="0"/>
              <a:t>15</a:t>
            </a:fld>
            <a:endParaRPr lang="en-US"/>
          </a:p>
        </p:txBody>
      </p:sp>
    </p:spTree>
    <p:extLst>
      <p:ext uri="{BB962C8B-B14F-4D97-AF65-F5344CB8AC3E}">
        <p14:creationId xmlns:p14="http://schemas.microsoft.com/office/powerpoint/2010/main" val="124445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0C67C-EFE2-6275-E159-6BD9442058AC}"/>
              </a:ext>
            </a:extLst>
          </p:cNvPr>
          <p:cNvSpPr>
            <a:spLocks noGrp="1"/>
          </p:cNvSpPr>
          <p:nvPr>
            <p:ph type="title"/>
          </p:nvPr>
        </p:nvSpPr>
        <p:spPr/>
        <p:txBody>
          <a:bodyPr/>
          <a:lstStyle/>
          <a:p>
            <a:r>
              <a:rPr kumimoji="1" lang="ja-JP" altLang="en-US" dirty="0"/>
              <a:t>有料プログラム言語の対策</a:t>
            </a:r>
          </a:p>
        </p:txBody>
      </p:sp>
      <p:sp>
        <p:nvSpPr>
          <p:cNvPr id="3" name="コンテンツ プレースホルダー 2">
            <a:extLst>
              <a:ext uri="{FF2B5EF4-FFF2-40B4-BE49-F238E27FC236}">
                <a16:creationId xmlns:a16="http://schemas.microsoft.com/office/drawing/2014/main" id="{AFA14DAD-7D2A-A8AA-9A40-9EE5F6E9145F}"/>
              </a:ext>
            </a:extLst>
          </p:cNvPr>
          <p:cNvSpPr>
            <a:spLocks noGrp="1"/>
          </p:cNvSpPr>
          <p:nvPr>
            <p:ph sz="half" idx="1"/>
          </p:nvPr>
        </p:nvSpPr>
        <p:spPr/>
        <p:txBody>
          <a:bodyPr/>
          <a:lstStyle/>
          <a:p>
            <a:r>
              <a:rPr lang="en-US" altLang="ja-JP" dirty="0"/>
              <a:t>LHD</a:t>
            </a:r>
            <a:r>
              <a:rPr lang="ja-JP" altLang="en-US" dirty="0"/>
              <a:t>実験で多く使用している、</a:t>
            </a:r>
            <a:r>
              <a:rPr lang="en-US" altLang="ja-JP" dirty="0"/>
              <a:t>PV-Wave</a:t>
            </a:r>
            <a:r>
              <a:rPr lang="ja-JP" altLang="en-US" dirty="0"/>
              <a:t>は有料のプログラム開発環境であり、実行するためには、ライセンスが必要。クラスタ等で不特定多数の実行が行われる場合には、フローティングライセンス等が必要</a:t>
            </a:r>
            <a:endParaRPr lang="en-US" altLang="ja-JP" dirty="0"/>
          </a:p>
          <a:p>
            <a:r>
              <a:rPr kumimoji="1" lang="ja-JP" altLang="en-US" dirty="0"/>
              <a:t>現在、</a:t>
            </a:r>
            <a:r>
              <a:rPr kumimoji="1" lang="en-US" altLang="ja-JP" dirty="0"/>
              <a:t>AutoAna</a:t>
            </a:r>
            <a:r>
              <a:rPr kumimoji="1" lang="ja-JP" altLang="en-US" dirty="0"/>
              <a:t>で</a:t>
            </a:r>
            <a:r>
              <a:rPr kumimoji="1" lang="en-US" altLang="ja-JP" dirty="0"/>
              <a:t>IDL, MAT</a:t>
            </a:r>
            <a:r>
              <a:rPr lang="en-US" altLang="ja-JP" dirty="0"/>
              <a:t>LAB</a:t>
            </a:r>
            <a:r>
              <a:rPr lang="ja-JP" altLang="en-US" dirty="0"/>
              <a:t>を使用したプログラムは、固定ライセンスをインストールし、特定</a:t>
            </a:r>
            <a:r>
              <a:rPr lang="en-US" altLang="ja-JP" dirty="0"/>
              <a:t>PC</a:t>
            </a:r>
            <a:r>
              <a:rPr lang="ja-JP" altLang="en-US" dirty="0"/>
              <a:t>だけで実行できるようにした。</a:t>
            </a:r>
            <a:endParaRPr kumimoji="1" lang="ja-JP" altLang="en-US" dirty="0"/>
          </a:p>
        </p:txBody>
      </p:sp>
      <p:sp>
        <p:nvSpPr>
          <p:cNvPr id="4" name="コンテンツ プレースホルダー 3">
            <a:extLst>
              <a:ext uri="{FF2B5EF4-FFF2-40B4-BE49-F238E27FC236}">
                <a16:creationId xmlns:a16="http://schemas.microsoft.com/office/drawing/2014/main" id="{2102F23B-8454-91CA-1124-71F0BE67D403}"/>
              </a:ext>
            </a:extLst>
          </p:cNvPr>
          <p:cNvSpPr>
            <a:spLocks noGrp="1"/>
          </p:cNvSpPr>
          <p:nvPr>
            <p:ph sz="half" idx="2"/>
          </p:nvPr>
        </p:nvSpPr>
        <p:spPr/>
        <p:txBody>
          <a:bodyPr/>
          <a:lstStyle/>
          <a:p>
            <a:r>
              <a:rPr lang="ja-JP" altLang="en-US" dirty="0"/>
              <a:t>互換性のあるフリーソフトの利用</a:t>
            </a:r>
            <a:endParaRPr lang="en-US" altLang="ja-JP" dirty="0"/>
          </a:p>
          <a:p>
            <a:pPr lvl="1"/>
            <a:r>
              <a:rPr kumimoji="1" lang="en-US" altLang="ja-JP" dirty="0"/>
              <a:t>IDL</a:t>
            </a:r>
            <a:r>
              <a:rPr kumimoji="1" lang="ja-JP" altLang="en-US" dirty="0"/>
              <a:t>→</a:t>
            </a:r>
            <a:r>
              <a:rPr kumimoji="1" lang="en-US" altLang="ja-JP" dirty="0"/>
              <a:t>GDL</a:t>
            </a:r>
          </a:p>
          <a:p>
            <a:pPr lvl="1"/>
            <a:r>
              <a:rPr lang="en-US" altLang="ja-JP" dirty="0"/>
              <a:t>MATLAB</a:t>
            </a:r>
            <a:r>
              <a:rPr lang="ja-JP" altLang="en-US" dirty="0"/>
              <a:t>→</a:t>
            </a:r>
            <a:r>
              <a:rPr lang="en-US" altLang="ja-JP" dirty="0"/>
              <a:t>Octave</a:t>
            </a:r>
          </a:p>
          <a:p>
            <a:pPr marL="457200" lvl="1" indent="0">
              <a:buNone/>
            </a:pPr>
            <a:r>
              <a:rPr lang="ja-JP" altLang="en-US" dirty="0"/>
              <a:t>互換性に問題あり</a:t>
            </a:r>
            <a:endParaRPr lang="en-US" altLang="ja-JP" dirty="0"/>
          </a:p>
          <a:p>
            <a:r>
              <a:rPr lang="ja-JP" altLang="en-US" dirty="0"/>
              <a:t>別の言語へ移植</a:t>
            </a:r>
            <a:endParaRPr lang="en-US" altLang="ja-JP" dirty="0"/>
          </a:p>
          <a:p>
            <a:pPr lvl="1"/>
            <a:r>
              <a:rPr kumimoji="1" lang="en-US" altLang="ja-JP" dirty="0"/>
              <a:t>Python?</a:t>
            </a:r>
            <a:endParaRPr kumimoji="1" lang="ja-JP" altLang="en-US" dirty="0"/>
          </a:p>
        </p:txBody>
      </p:sp>
      <p:sp>
        <p:nvSpPr>
          <p:cNvPr id="5" name="スライド番号プレースホルダー 4">
            <a:extLst>
              <a:ext uri="{FF2B5EF4-FFF2-40B4-BE49-F238E27FC236}">
                <a16:creationId xmlns:a16="http://schemas.microsoft.com/office/drawing/2014/main" id="{0D692438-D125-0213-887D-542EC7728011}"/>
              </a:ext>
            </a:extLst>
          </p:cNvPr>
          <p:cNvSpPr>
            <a:spLocks noGrp="1"/>
          </p:cNvSpPr>
          <p:nvPr>
            <p:ph type="sldNum" sz="quarter" idx="12"/>
          </p:nvPr>
        </p:nvSpPr>
        <p:spPr/>
        <p:txBody>
          <a:bodyPr/>
          <a:lstStyle/>
          <a:p>
            <a:fld id="{13A3960C-13B9-4A56-B64D-FB1570D42DBA}" type="slidenum">
              <a:rPr lang="en-US" smtClean="0"/>
              <a:t>16</a:t>
            </a:fld>
            <a:endParaRPr lang="en-US"/>
          </a:p>
        </p:txBody>
      </p:sp>
    </p:spTree>
    <p:extLst>
      <p:ext uri="{BB962C8B-B14F-4D97-AF65-F5344CB8AC3E}">
        <p14:creationId xmlns:p14="http://schemas.microsoft.com/office/powerpoint/2010/main" val="389300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3B3C-2458-56F8-6135-599474BB9FF7}"/>
              </a:ext>
            </a:extLst>
          </p:cNvPr>
          <p:cNvSpPr>
            <a:spLocks noGrp="1"/>
          </p:cNvSpPr>
          <p:nvPr>
            <p:ph type="title"/>
          </p:nvPr>
        </p:nvSpPr>
        <p:spPr/>
        <p:txBody>
          <a:bodyPr/>
          <a:lstStyle/>
          <a:p>
            <a:r>
              <a:rPr lang="en-US" altLang="ja-JP" dirty="0"/>
              <a:t>Python</a:t>
            </a:r>
            <a:r>
              <a:rPr lang="ja-JP" altLang="en-US" dirty="0"/>
              <a:t>言語を推奨言語に？</a:t>
            </a:r>
            <a:endParaRPr lang="en-US" dirty="0"/>
          </a:p>
        </p:txBody>
      </p:sp>
      <p:sp>
        <p:nvSpPr>
          <p:cNvPr id="3" name="Content Placeholder 2">
            <a:extLst>
              <a:ext uri="{FF2B5EF4-FFF2-40B4-BE49-F238E27FC236}">
                <a16:creationId xmlns:a16="http://schemas.microsoft.com/office/drawing/2014/main" id="{0047835F-E9D5-26E6-119C-4C2C4108B59C}"/>
              </a:ext>
            </a:extLst>
          </p:cNvPr>
          <p:cNvSpPr>
            <a:spLocks noGrp="1"/>
          </p:cNvSpPr>
          <p:nvPr>
            <p:ph idx="1"/>
          </p:nvPr>
        </p:nvSpPr>
        <p:spPr/>
        <p:txBody>
          <a:bodyPr>
            <a:normAutofit fontScale="92500" lnSpcReduction="20000"/>
          </a:bodyPr>
          <a:lstStyle/>
          <a:p>
            <a:r>
              <a:rPr lang="ja-JP" altLang="en-US" dirty="0"/>
              <a:t>豊富なライブラリ</a:t>
            </a:r>
            <a:r>
              <a:rPr lang="en-US" altLang="ja-JP" dirty="0"/>
              <a:t>:</a:t>
            </a:r>
            <a:r>
              <a:rPr lang="ja-JP" altLang="en-US" dirty="0"/>
              <a:t>多種多様な標準ライブラリがあり、</a:t>
            </a:r>
            <a:r>
              <a:rPr lang="en-US" altLang="ja-JP" dirty="0"/>
              <a:t>Web</a:t>
            </a:r>
            <a:r>
              <a:rPr lang="ja-JP" altLang="en-US" dirty="0"/>
              <a:t>開発、データ分析、機械学習、科学計算等、多様な分野で適用できる。近年では核融合分野でもライブラリが公開されており、簡単な手続きでデータを扱うことができる。</a:t>
            </a:r>
            <a:endParaRPr lang="en-US" altLang="ja-JP" dirty="0"/>
          </a:p>
          <a:p>
            <a:r>
              <a:rPr lang="ja-JP" altLang="en-US" dirty="0"/>
              <a:t>クロスプラットフォーム</a:t>
            </a:r>
            <a:r>
              <a:rPr lang="en-US" altLang="ja-JP" dirty="0"/>
              <a:t>:Python</a:t>
            </a:r>
            <a:r>
              <a:rPr lang="ja-JP" altLang="en-US" dirty="0"/>
              <a:t>は</a:t>
            </a:r>
            <a:r>
              <a:rPr lang="en-US" altLang="ja-JP" dirty="0"/>
              <a:t>Windows</a:t>
            </a:r>
            <a:r>
              <a:rPr lang="ja-JP" altLang="en-US" dirty="0"/>
              <a:t>、</a:t>
            </a:r>
            <a:r>
              <a:rPr lang="en-US" altLang="ja-JP" dirty="0"/>
              <a:t>Mac</a:t>
            </a:r>
            <a:r>
              <a:rPr lang="ja-JP" altLang="en-US" dirty="0"/>
              <a:t>、</a:t>
            </a:r>
            <a:r>
              <a:rPr lang="en-US" altLang="ja-JP" dirty="0"/>
              <a:t>Linux</a:t>
            </a:r>
            <a:r>
              <a:rPr lang="ja-JP" altLang="en-US" dirty="0"/>
              <a:t>等、さまざまな</a:t>
            </a:r>
            <a:r>
              <a:rPr lang="en-US" altLang="ja-JP" dirty="0"/>
              <a:t>OS</a:t>
            </a:r>
            <a:r>
              <a:rPr lang="ja-JP" altLang="en-US" dirty="0"/>
              <a:t>で動作します。一度書いたコードを異なるプラットフォームをサポートしている。</a:t>
            </a:r>
            <a:endParaRPr lang="en-US" altLang="ja-JP" dirty="0"/>
          </a:p>
          <a:p>
            <a:r>
              <a:rPr lang="ja-JP" altLang="en-US" dirty="0"/>
              <a:t>インタープリタ型言語</a:t>
            </a:r>
            <a:r>
              <a:rPr lang="en-US" altLang="ja-JP" dirty="0"/>
              <a:t>:Python</a:t>
            </a:r>
            <a:r>
              <a:rPr lang="ja-JP" altLang="en-US" dirty="0"/>
              <a:t>はインタープリタ型言語であり、コードを逐次実行を行う。これにより、コードのデバッグやテストが容易</a:t>
            </a:r>
            <a:endParaRPr lang="en-US" altLang="ja-JP" dirty="0"/>
          </a:p>
          <a:p>
            <a:r>
              <a:rPr lang="ja-JP" altLang="en-US" dirty="0"/>
              <a:t>オープンソース</a:t>
            </a:r>
            <a:r>
              <a:rPr lang="en-US" altLang="ja-JP" dirty="0"/>
              <a:t>:Python</a:t>
            </a:r>
            <a:r>
              <a:rPr lang="ja-JP" altLang="en-US" dirty="0"/>
              <a:t>はオープンソースの言語であり、無料で利用できる。</a:t>
            </a:r>
            <a:endParaRPr lang="en-US" altLang="ja-JP" dirty="0"/>
          </a:p>
          <a:p>
            <a:pPr marL="0" indent="0">
              <a:buNone/>
            </a:pPr>
            <a:r>
              <a:rPr lang="ja-JP" altLang="en-US" dirty="0"/>
              <a:t>問題点</a:t>
            </a:r>
            <a:endParaRPr lang="en-US" altLang="ja-JP" dirty="0"/>
          </a:p>
          <a:p>
            <a:r>
              <a:rPr lang="ja-JP" altLang="en-US" dirty="0"/>
              <a:t>学習コスト</a:t>
            </a:r>
            <a:endParaRPr lang="en-US" altLang="ja-JP" dirty="0"/>
          </a:p>
          <a:p>
            <a:r>
              <a:rPr lang="en-US" altLang="ja-JP" dirty="0"/>
              <a:t>GUI</a:t>
            </a:r>
            <a:r>
              <a:rPr lang="ja-JP" altLang="en-US" dirty="0"/>
              <a:t>　</a:t>
            </a:r>
            <a:r>
              <a:rPr lang="en-US" altLang="ja-JP" dirty="0"/>
              <a:t>(</a:t>
            </a:r>
            <a:r>
              <a:rPr lang="ja-JP" altLang="en-US" dirty="0"/>
              <a:t>複数の</a:t>
            </a:r>
            <a:r>
              <a:rPr lang="en-US" altLang="ja-JP" dirty="0"/>
              <a:t>OS</a:t>
            </a:r>
            <a:r>
              <a:rPr lang="ja-JP" altLang="en-US" dirty="0"/>
              <a:t>をサポートするのが難しい、</a:t>
            </a:r>
            <a:r>
              <a:rPr lang="en-US" altLang="ja-JP" dirty="0" err="1"/>
              <a:t>tkinter</a:t>
            </a:r>
            <a:r>
              <a:rPr lang="en-US" altLang="ja-JP" dirty="0"/>
              <a:t>? </a:t>
            </a:r>
            <a:r>
              <a:rPr lang="en-US" altLang="ja-JP" dirty="0" err="1"/>
              <a:t>PySimpleGUI</a:t>
            </a:r>
            <a:r>
              <a:rPr lang="en-US" altLang="ja-JP" dirty="0"/>
              <a:t>)</a:t>
            </a:r>
          </a:p>
        </p:txBody>
      </p:sp>
      <p:sp>
        <p:nvSpPr>
          <p:cNvPr id="4" name="スライド番号プレースホルダー 3">
            <a:extLst>
              <a:ext uri="{FF2B5EF4-FFF2-40B4-BE49-F238E27FC236}">
                <a16:creationId xmlns:a16="http://schemas.microsoft.com/office/drawing/2014/main" id="{F165E844-EB1F-C191-E153-DAEB4E5619D9}"/>
              </a:ext>
            </a:extLst>
          </p:cNvPr>
          <p:cNvSpPr>
            <a:spLocks noGrp="1"/>
          </p:cNvSpPr>
          <p:nvPr>
            <p:ph type="sldNum" sz="quarter" idx="12"/>
          </p:nvPr>
        </p:nvSpPr>
        <p:spPr/>
        <p:txBody>
          <a:bodyPr/>
          <a:lstStyle/>
          <a:p>
            <a:fld id="{13A3960C-13B9-4A56-B64D-FB1570D42DBA}" type="slidenum">
              <a:rPr lang="en-US" smtClean="0"/>
              <a:t>17</a:t>
            </a:fld>
            <a:endParaRPr lang="en-US"/>
          </a:p>
        </p:txBody>
      </p:sp>
    </p:spTree>
    <p:extLst>
      <p:ext uri="{BB962C8B-B14F-4D97-AF65-F5344CB8AC3E}">
        <p14:creationId xmlns:p14="http://schemas.microsoft.com/office/powerpoint/2010/main" val="73186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3FB0-4090-45BF-4524-B1148952F661}"/>
              </a:ext>
            </a:extLst>
          </p:cNvPr>
          <p:cNvSpPr>
            <a:spLocks noGrp="1"/>
          </p:cNvSpPr>
          <p:nvPr>
            <p:ph type="title"/>
          </p:nvPr>
        </p:nvSpPr>
        <p:spPr/>
        <p:txBody>
          <a:bodyPr/>
          <a:lstStyle/>
          <a:p>
            <a:r>
              <a:rPr lang="en-US" altLang="ja-JP" dirty="0"/>
              <a:t>Python</a:t>
            </a:r>
            <a:r>
              <a:rPr lang="ja-JP" altLang="en-US" dirty="0"/>
              <a:t>仮想環境</a:t>
            </a:r>
            <a:endParaRPr lang="en-US" dirty="0"/>
          </a:p>
        </p:txBody>
      </p:sp>
      <p:sp>
        <p:nvSpPr>
          <p:cNvPr id="3" name="Content Placeholder 2">
            <a:extLst>
              <a:ext uri="{FF2B5EF4-FFF2-40B4-BE49-F238E27FC236}">
                <a16:creationId xmlns:a16="http://schemas.microsoft.com/office/drawing/2014/main" id="{B8937ADA-40F3-CC30-D9D3-264D3A8D11A5}"/>
              </a:ext>
            </a:extLst>
          </p:cNvPr>
          <p:cNvSpPr>
            <a:spLocks noGrp="1"/>
          </p:cNvSpPr>
          <p:nvPr>
            <p:ph idx="1"/>
          </p:nvPr>
        </p:nvSpPr>
        <p:spPr/>
        <p:txBody>
          <a:bodyPr/>
          <a:lstStyle/>
          <a:p>
            <a:r>
              <a:rPr lang="ja-JP" altLang="en-US" dirty="0"/>
              <a:t>生成型</a:t>
            </a:r>
            <a:r>
              <a:rPr lang="en-US" altLang="ja-JP" dirty="0"/>
              <a:t>AI</a:t>
            </a:r>
            <a:r>
              <a:rPr lang="ja-JP" altLang="en-US" dirty="0"/>
              <a:t>や言語モデル等、高度なライブラリは、他の多数の</a:t>
            </a:r>
            <a:r>
              <a:rPr lang="en-US" altLang="ja-JP" dirty="0"/>
              <a:t>Python</a:t>
            </a:r>
            <a:r>
              <a:rPr lang="ja-JP" altLang="en-US" dirty="0"/>
              <a:t>ライブラリや、</a:t>
            </a:r>
            <a:r>
              <a:rPr lang="en-US" altLang="ja-JP" dirty="0"/>
              <a:t>GPGPU</a:t>
            </a:r>
            <a:r>
              <a:rPr lang="ja-JP" altLang="en-US" dirty="0"/>
              <a:t>ライブラリに依存する。また、この分野の進展は目覚ましく、ライブラリのアップデートが頻繁に発生する。これによって、ある時点で動いていたプログラムが、数ヶ月後には動かなくなるという事が発生する。</a:t>
            </a:r>
            <a:endParaRPr lang="en-US" altLang="ja-JP" dirty="0"/>
          </a:p>
          <a:p>
            <a:pPr marL="0" indent="0">
              <a:buNone/>
            </a:pPr>
            <a:endParaRPr lang="en-US" altLang="ja-JP" dirty="0"/>
          </a:p>
          <a:p>
            <a:r>
              <a:rPr lang="en-US" dirty="0"/>
              <a:t>Python</a:t>
            </a:r>
            <a:r>
              <a:rPr lang="ja-JP" altLang="en-US" dirty="0"/>
              <a:t>では、独立した</a:t>
            </a:r>
            <a:r>
              <a:rPr lang="en-US" altLang="ja-JP" dirty="0"/>
              <a:t>Python</a:t>
            </a:r>
            <a:r>
              <a:rPr lang="ja-JP" altLang="en-US" dirty="0"/>
              <a:t>環境を作成し、プロジェクト毎にパッケージやライブラリを管理することができ、バージョン間の競合を避けることができる。</a:t>
            </a:r>
            <a:r>
              <a:rPr lang="en-US" altLang="ja-JP" dirty="0"/>
              <a:t>(</a:t>
            </a:r>
            <a:r>
              <a:rPr lang="en-US" altLang="ja-JP" dirty="0" err="1"/>
              <a:t>venv</a:t>
            </a:r>
            <a:r>
              <a:rPr lang="ja-JP" altLang="en-US" dirty="0"/>
              <a:t>モジュール</a:t>
            </a:r>
            <a:r>
              <a:rPr lang="en-US" altLang="ja-JP"/>
              <a:t>)</a:t>
            </a:r>
          </a:p>
          <a:p>
            <a:endParaRPr lang="en-US" dirty="0"/>
          </a:p>
        </p:txBody>
      </p:sp>
      <p:sp>
        <p:nvSpPr>
          <p:cNvPr id="4" name="矢印: 下 3">
            <a:extLst>
              <a:ext uri="{FF2B5EF4-FFF2-40B4-BE49-F238E27FC236}">
                <a16:creationId xmlns:a16="http://schemas.microsoft.com/office/drawing/2014/main" id="{BF881731-0A96-0805-2838-3552517829DE}"/>
              </a:ext>
            </a:extLst>
          </p:cNvPr>
          <p:cNvSpPr/>
          <p:nvPr/>
        </p:nvSpPr>
        <p:spPr>
          <a:xfrm>
            <a:off x="5010150" y="3854450"/>
            <a:ext cx="387350" cy="254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E7CA778-FCA7-850C-8825-42F1C647299C}"/>
              </a:ext>
            </a:extLst>
          </p:cNvPr>
          <p:cNvSpPr>
            <a:spLocks noGrp="1"/>
          </p:cNvSpPr>
          <p:nvPr>
            <p:ph type="sldNum" sz="quarter" idx="12"/>
          </p:nvPr>
        </p:nvSpPr>
        <p:spPr/>
        <p:txBody>
          <a:bodyPr/>
          <a:lstStyle/>
          <a:p>
            <a:fld id="{13A3960C-13B9-4A56-B64D-FB1570D42DBA}" type="slidenum">
              <a:rPr lang="en-US" smtClean="0"/>
              <a:t>18</a:t>
            </a:fld>
            <a:endParaRPr lang="en-US"/>
          </a:p>
        </p:txBody>
      </p:sp>
    </p:spTree>
    <p:extLst>
      <p:ext uri="{BB962C8B-B14F-4D97-AF65-F5344CB8AC3E}">
        <p14:creationId xmlns:p14="http://schemas.microsoft.com/office/powerpoint/2010/main" val="29749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6520F8-40FB-0A65-DE7B-DF292FB0DC2A}"/>
              </a:ext>
            </a:extLst>
          </p:cNvPr>
          <p:cNvSpPr>
            <a:spLocks noGrp="1"/>
          </p:cNvSpPr>
          <p:nvPr>
            <p:ph type="title"/>
          </p:nvPr>
        </p:nvSpPr>
        <p:spPr/>
        <p:txBody>
          <a:bodyPr/>
          <a:lstStyle/>
          <a:p>
            <a:r>
              <a:rPr kumimoji="1" lang="en-US" altLang="ja-JP" dirty="0"/>
              <a:t>Conda</a:t>
            </a:r>
            <a:r>
              <a:rPr kumimoji="1" lang="ja-JP" altLang="en-US" dirty="0"/>
              <a:t>仮想環境</a:t>
            </a:r>
          </a:p>
        </p:txBody>
      </p:sp>
      <p:sp>
        <p:nvSpPr>
          <p:cNvPr id="3" name="コンテンツ プレースホルダー 2">
            <a:extLst>
              <a:ext uri="{FF2B5EF4-FFF2-40B4-BE49-F238E27FC236}">
                <a16:creationId xmlns:a16="http://schemas.microsoft.com/office/drawing/2014/main" id="{4BBFB8BF-4394-E61F-D1BC-8C912FFDCA22}"/>
              </a:ext>
            </a:extLst>
          </p:cNvPr>
          <p:cNvSpPr>
            <a:spLocks noGrp="1"/>
          </p:cNvSpPr>
          <p:nvPr>
            <p:ph idx="1"/>
          </p:nvPr>
        </p:nvSpPr>
        <p:spPr/>
        <p:txBody>
          <a:bodyPr/>
          <a:lstStyle/>
          <a:p>
            <a:r>
              <a:rPr kumimoji="1" lang="en-US" altLang="ja-JP" dirty="0"/>
              <a:t>Python</a:t>
            </a:r>
            <a:r>
              <a:rPr kumimoji="1" lang="ja-JP" altLang="en-US" dirty="0"/>
              <a:t>のみならず、コマンドやライブラリ等を一つの環境として構築することができる。</a:t>
            </a:r>
            <a:endParaRPr kumimoji="1" lang="en-US" altLang="ja-JP" dirty="0"/>
          </a:p>
          <a:p>
            <a:r>
              <a:rPr kumimoji="1" lang="en-US" altLang="ja-JP" dirty="0"/>
              <a:t>C++</a:t>
            </a:r>
            <a:r>
              <a:rPr kumimoji="1" lang="ja-JP" altLang="en-US" dirty="0"/>
              <a:t>や</a:t>
            </a:r>
            <a:r>
              <a:rPr kumimoji="1" lang="en-US" altLang="ja-JP" dirty="0"/>
              <a:t>Fortran</a:t>
            </a:r>
            <a:r>
              <a:rPr kumimoji="1" lang="ja-JP" altLang="en-US" dirty="0"/>
              <a:t>等のバージョンを固定することができる。</a:t>
            </a:r>
            <a:endParaRPr kumimoji="1" lang="en-US" altLang="ja-JP" dirty="0"/>
          </a:p>
          <a:p>
            <a:r>
              <a:rPr lang="ja-JP" altLang="en-US" dirty="0"/>
              <a:t>依存関係のあるパッケージを管理できる。</a:t>
            </a:r>
            <a:endParaRPr kumimoji="1" lang="ja-JP" altLang="en-US" dirty="0"/>
          </a:p>
        </p:txBody>
      </p:sp>
      <p:sp>
        <p:nvSpPr>
          <p:cNvPr id="4" name="スライド番号プレースホルダー 3">
            <a:extLst>
              <a:ext uri="{FF2B5EF4-FFF2-40B4-BE49-F238E27FC236}">
                <a16:creationId xmlns:a16="http://schemas.microsoft.com/office/drawing/2014/main" id="{D4350C78-1A83-9BE0-D9E5-CAFF0926E748}"/>
              </a:ext>
            </a:extLst>
          </p:cNvPr>
          <p:cNvSpPr>
            <a:spLocks noGrp="1"/>
          </p:cNvSpPr>
          <p:nvPr>
            <p:ph type="sldNum" sz="quarter" idx="12"/>
          </p:nvPr>
        </p:nvSpPr>
        <p:spPr/>
        <p:txBody>
          <a:bodyPr/>
          <a:lstStyle/>
          <a:p>
            <a:fld id="{13A3960C-13B9-4A56-B64D-FB1570D42DBA}" type="slidenum">
              <a:rPr lang="en-US" smtClean="0"/>
              <a:t>19</a:t>
            </a:fld>
            <a:endParaRPr lang="en-US"/>
          </a:p>
        </p:txBody>
      </p:sp>
    </p:spTree>
    <p:extLst>
      <p:ext uri="{BB962C8B-B14F-4D97-AF65-F5344CB8AC3E}">
        <p14:creationId xmlns:p14="http://schemas.microsoft.com/office/powerpoint/2010/main" val="257657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9912F6-1D09-8810-C925-CCB163166C22}"/>
              </a:ext>
            </a:extLst>
          </p:cNvPr>
          <p:cNvSpPr>
            <a:spLocks noGrp="1"/>
          </p:cNvSpPr>
          <p:nvPr>
            <p:ph type="title"/>
          </p:nvPr>
        </p:nvSpPr>
        <p:spPr/>
        <p:txBody>
          <a:bodyPr/>
          <a:lstStyle/>
          <a:p>
            <a:r>
              <a:rPr kumimoji="1" lang="en-US" altLang="ja-JP" dirty="0"/>
              <a:t>Fusion Cloud </a:t>
            </a:r>
            <a:r>
              <a:rPr kumimoji="1" lang="ja-JP" altLang="en-US" dirty="0"/>
              <a:t>構想</a:t>
            </a:r>
          </a:p>
        </p:txBody>
      </p:sp>
      <p:pic>
        <p:nvPicPr>
          <p:cNvPr id="104" name="グラフィックス 103" descr="ダンス 単色塗りつぶし">
            <a:extLst>
              <a:ext uri="{FF2B5EF4-FFF2-40B4-BE49-F238E27FC236}">
                <a16:creationId xmlns:a16="http://schemas.microsoft.com/office/drawing/2014/main" id="{DDA461D0-F301-EE97-6C4D-DF81D2D973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4248" y="5738828"/>
            <a:ext cx="799270" cy="799270"/>
          </a:xfrm>
          <a:prstGeom prst="rect">
            <a:avLst/>
          </a:prstGeom>
        </p:spPr>
      </p:pic>
      <p:pic>
        <p:nvPicPr>
          <p:cNvPr id="106" name="図 105" descr="ダイアグラム&#10;&#10;中程度の精度で自動的に生成された説明">
            <a:extLst>
              <a:ext uri="{FF2B5EF4-FFF2-40B4-BE49-F238E27FC236}">
                <a16:creationId xmlns:a16="http://schemas.microsoft.com/office/drawing/2014/main" id="{BF729492-0FBA-4616-6CF0-426D008B0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1531" y="2404782"/>
            <a:ext cx="5533176" cy="4213025"/>
          </a:xfrm>
          <a:prstGeom prst="rect">
            <a:avLst/>
          </a:prstGeom>
        </p:spPr>
      </p:pic>
      <p:sp>
        <p:nvSpPr>
          <p:cNvPr id="107" name="テキスト ボックス 106">
            <a:extLst>
              <a:ext uri="{FF2B5EF4-FFF2-40B4-BE49-F238E27FC236}">
                <a16:creationId xmlns:a16="http://schemas.microsoft.com/office/drawing/2014/main" id="{E4C68B2E-8DCE-A932-7201-56920A347F80}"/>
              </a:ext>
            </a:extLst>
          </p:cNvPr>
          <p:cNvSpPr txBox="1"/>
          <p:nvPr/>
        </p:nvSpPr>
        <p:spPr>
          <a:xfrm>
            <a:off x="574158" y="2842412"/>
            <a:ext cx="4827373" cy="2754600"/>
          </a:xfrm>
          <a:prstGeom prst="rect">
            <a:avLst/>
          </a:prstGeom>
          <a:noFill/>
        </p:spPr>
        <p:txBody>
          <a:bodyPr wrap="square" rtlCol="0">
            <a:spAutoFit/>
          </a:bodyPr>
          <a:lstStyle/>
          <a:p>
            <a:pPr marL="269875" indent="-269875">
              <a:buNone/>
            </a:pPr>
            <a:r>
              <a:rPr lang="ja-JP" altLang="en-US" sz="2000" b="1" dirty="0">
                <a:solidFill>
                  <a:srgbClr val="000099"/>
                </a:solidFill>
              </a:rPr>
              <a:t>「プラズマ・核融合クラウド」の目標</a:t>
            </a:r>
            <a:endParaRPr lang="en-US" altLang="ja-JP" sz="2000" dirty="0"/>
          </a:p>
          <a:p>
            <a:pPr marL="363538" indent="-363538">
              <a:spcBef>
                <a:spcPts val="1000"/>
              </a:spcBef>
              <a:buFont typeface="Wingdings" panose="05000000000000000000" pitchFamily="2" charset="2"/>
              <a:buChar char="Ø"/>
            </a:pPr>
            <a:r>
              <a:rPr lang="ja-JP" altLang="en-US" sz="1600" dirty="0">
                <a:solidFill>
                  <a:srgbClr val="0000FF"/>
                </a:solidFill>
              </a:rPr>
              <a:t>核融合データの</a:t>
            </a:r>
            <a:r>
              <a:rPr lang="en-US" altLang="ja-JP" sz="1600" dirty="0">
                <a:solidFill>
                  <a:srgbClr val="0000FF"/>
                </a:solidFill>
              </a:rPr>
              <a:t>『</a:t>
            </a:r>
            <a:r>
              <a:rPr lang="ja-JP" altLang="en-US" sz="1600" dirty="0">
                <a:solidFill>
                  <a:srgbClr val="0000FF"/>
                </a:solidFill>
              </a:rPr>
              <a:t>超</a:t>
            </a:r>
            <a:r>
              <a:rPr lang="en-US" altLang="ja-JP" sz="1600" dirty="0">
                <a:solidFill>
                  <a:srgbClr val="0000FF"/>
                </a:solidFill>
              </a:rPr>
              <a:t>』</a:t>
            </a:r>
            <a:r>
              <a:rPr lang="ja-JP" altLang="en-US" sz="1600" dirty="0">
                <a:solidFill>
                  <a:srgbClr val="0000FF"/>
                </a:solidFill>
              </a:rPr>
              <a:t>分野利活用</a:t>
            </a:r>
            <a:br>
              <a:rPr lang="en-US" altLang="ja-JP" sz="1600" dirty="0">
                <a:solidFill>
                  <a:srgbClr val="0000FF"/>
                </a:solidFill>
              </a:rPr>
            </a:br>
            <a:r>
              <a:rPr lang="ja-JP" altLang="en-US" sz="1600" dirty="0">
                <a:solidFill>
                  <a:srgbClr val="0000FF"/>
                </a:solidFill>
              </a:rPr>
              <a:t> </a:t>
            </a:r>
            <a:r>
              <a:rPr lang="en-US" altLang="ja-JP" sz="1600" dirty="0">
                <a:sym typeface="Wingdings" panose="05000000000000000000" pitchFamily="2" charset="2"/>
              </a:rPr>
              <a:t></a:t>
            </a:r>
            <a:r>
              <a:rPr lang="ja-JP" altLang="en-US" sz="1600" dirty="0">
                <a:sym typeface="Wingdings" panose="05000000000000000000" pitchFamily="2" charset="2"/>
              </a:rPr>
              <a:t> データサイエンスの実践の場を提供</a:t>
            </a:r>
            <a:br>
              <a:rPr lang="en-US" altLang="ja-JP" sz="1600" dirty="0">
                <a:sym typeface="Wingdings" panose="05000000000000000000" pitchFamily="2" charset="2"/>
              </a:rPr>
            </a:br>
            <a:r>
              <a:rPr lang="ja-JP" altLang="en-US" sz="1600" dirty="0">
                <a:sym typeface="Wingdings" panose="05000000000000000000" pitchFamily="2" charset="2"/>
              </a:rPr>
              <a:t> </a:t>
            </a:r>
            <a:r>
              <a:rPr lang="en-US" altLang="ja-JP" sz="1600" dirty="0">
                <a:sym typeface="Wingdings" panose="05000000000000000000" pitchFamily="2" charset="2"/>
              </a:rPr>
              <a:t></a:t>
            </a:r>
            <a:r>
              <a:rPr lang="ja-JP" altLang="en-US" sz="1600" dirty="0">
                <a:sym typeface="Wingdings" panose="05000000000000000000" pitchFamily="2" charset="2"/>
              </a:rPr>
              <a:t> 他分野から幅広い利用</a:t>
            </a:r>
            <a:r>
              <a:rPr lang="en-US" altLang="ja-JP" sz="1600" dirty="0">
                <a:sym typeface="Wingdings" panose="05000000000000000000" pitchFamily="2" charset="2"/>
              </a:rPr>
              <a:t>(</a:t>
            </a:r>
            <a:r>
              <a:rPr lang="ja-JP" altLang="en-US" sz="1600" dirty="0">
                <a:sym typeface="Wingdings" panose="05000000000000000000" pitchFamily="2" charset="2"/>
              </a:rPr>
              <a:t>研究</a:t>
            </a:r>
            <a:r>
              <a:rPr lang="en-US" altLang="ja-JP" sz="1600" dirty="0">
                <a:sym typeface="Wingdings" panose="05000000000000000000" pitchFamily="2" charset="2"/>
              </a:rPr>
              <a:t>)</a:t>
            </a:r>
            <a:r>
              <a:rPr lang="ja-JP" altLang="en-US" sz="1600" dirty="0">
                <a:sym typeface="Wingdings" panose="05000000000000000000" pitchFamily="2" charset="2"/>
              </a:rPr>
              <a:t>者を誘導</a:t>
            </a:r>
            <a:br>
              <a:rPr lang="en-US" altLang="ja-JP" sz="1600" dirty="0">
                <a:sym typeface="Wingdings" panose="05000000000000000000" pitchFamily="2" charset="2"/>
              </a:rPr>
            </a:br>
            <a:r>
              <a:rPr lang="ja-JP" altLang="en-US" sz="1600" dirty="0">
                <a:sym typeface="Wingdings" panose="05000000000000000000" pitchFamily="2" charset="2"/>
              </a:rPr>
              <a:t> </a:t>
            </a:r>
            <a:r>
              <a:rPr lang="en-US" altLang="ja-JP" sz="1600" dirty="0">
                <a:sym typeface="Wingdings" panose="05000000000000000000" pitchFamily="2" charset="2"/>
              </a:rPr>
              <a:t></a:t>
            </a:r>
            <a:r>
              <a:rPr lang="ja-JP" altLang="en-US" sz="1600" dirty="0">
                <a:sym typeface="Wingdings" panose="05000000000000000000" pitchFamily="2" charset="2"/>
              </a:rPr>
              <a:t> </a:t>
            </a:r>
            <a:r>
              <a:rPr lang="en-US" altLang="ja-JP" sz="1600" dirty="0">
                <a:sym typeface="Wingdings" panose="05000000000000000000" pitchFamily="2" charset="2"/>
              </a:rPr>
              <a:t>DS</a:t>
            </a:r>
            <a:r>
              <a:rPr lang="ja-JP" altLang="en-US" sz="1600" dirty="0">
                <a:sym typeface="Wingdings" panose="05000000000000000000" pitchFamily="2" charset="2"/>
              </a:rPr>
              <a:t>による研究活性化・人材育成</a:t>
            </a:r>
            <a:endParaRPr lang="en-US" altLang="ja-JP" sz="1600" dirty="0"/>
          </a:p>
          <a:p>
            <a:pPr marL="363538" indent="-363538">
              <a:spcBef>
                <a:spcPts val="1000"/>
              </a:spcBef>
              <a:buFont typeface="Wingdings" panose="05000000000000000000" pitchFamily="2" charset="2"/>
              <a:buChar char="Ø"/>
            </a:pPr>
            <a:r>
              <a:rPr lang="ja-JP" altLang="en-US" sz="1600" dirty="0"/>
              <a:t>来るべき巨大</a:t>
            </a:r>
            <a:r>
              <a:rPr lang="en-US" altLang="ja-JP" sz="1600" dirty="0"/>
              <a:t>ITER</a:t>
            </a:r>
            <a:r>
              <a:rPr lang="ja-JP" altLang="en-US" sz="1600" dirty="0"/>
              <a:t>データを扱う基盤整備</a:t>
            </a:r>
            <a:br>
              <a:rPr lang="en-US" altLang="ja-JP" sz="1600" dirty="0"/>
            </a:br>
            <a:r>
              <a:rPr lang="ja-JP" altLang="en-US" sz="1600" dirty="0">
                <a:solidFill>
                  <a:srgbClr val="C00000"/>
                </a:solidFill>
              </a:rPr>
              <a:t> </a:t>
            </a:r>
            <a:r>
              <a:rPr lang="en-US" altLang="ja-JP" sz="1600" dirty="0">
                <a:solidFill>
                  <a:srgbClr val="C00000"/>
                </a:solidFill>
                <a:sym typeface="Wingdings" panose="05000000000000000000" pitchFamily="2" charset="2"/>
              </a:rPr>
              <a:t></a:t>
            </a:r>
            <a:r>
              <a:rPr lang="ja-JP" altLang="en-US" sz="1600" dirty="0">
                <a:solidFill>
                  <a:srgbClr val="C00000"/>
                </a:solidFill>
                <a:sym typeface="Wingdings" panose="05000000000000000000" pitchFamily="2" charset="2"/>
              </a:rPr>
              <a:t> 実験データストアと計算資源の統融合</a:t>
            </a:r>
            <a:endParaRPr lang="en-US" altLang="ja-JP" sz="1600" dirty="0">
              <a:solidFill>
                <a:srgbClr val="C00000"/>
              </a:solidFill>
            </a:endParaRPr>
          </a:p>
          <a:p>
            <a:pPr marL="363538" indent="-363538">
              <a:spcBef>
                <a:spcPts val="1000"/>
              </a:spcBef>
              <a:buFont typeface="Wingdings" panose="05000000000000000000" pitchFamily="2" charset="2"/>
              <a:buChar char="Ø"/>
            </a:pPr>
            <a:r>
              <a:rPr lang="ja-JP" altLang="en-US" sz="1600" dirty="0"/>
              <a:t>データを鍵とした産業界との連携</a:t>
            </a:r>
            <a:br>
              <a:rPr lang="en-US" altLang="ja-JP" sz="1600" dirty="0"/>
            </a:br>
            <a:r>
              <a:rPr lang="ja-JP" altLang="en-US" sz="1600" dirty="0"/>
              <a:t> </a:t>
            </a:r>
            <a:r>
              <a:rPr lang="en-US" altLang="ja-JP" sz="1600" dirty="0">
                <a:sym typeface="Wingdings" panose="05000000000000000000" pitchFamily="2" charset="2"/>
              </a:rPr>
              <a:t></a:t>
            </a:r>
            <a:r>
              <a:rPr lang="ja-JP" altLang="en-US" sz="1600" dirty="0">
                <a:sym typeface="Wingdings" panose="05000000000000000000" pitchFamily="2" charset="2"/>
              </a:rPr>
              <a:t> 実用化</a:t>
            </a:r>
            <a:endParaRPr lang="en-US" altLang="ja-JP" sz="1600" dirty="0"/>
          </a:p>
        </p:txBody>
      </p:sp>
      <p:sp>
        <p:nvSpPr>
          <p:cNvPr id="3" name="スライド番号プレースホルダー 2">
            <a:extLst>
              <a:ext uri="{FF2B5EF4-FFF2-40B4-BE49-F238E27FC236}">
                <a16:creationId xmlns:a16="http://schemas.microsoft.com/office/drawing/2014/main" id="{E1B10D1C-5C6B-7487-7CFC-B8F4059D5B47}"/>
              </a:ext>
            </a:extLst>
          </p:cNvPr>
          <p:cNvSpPr>
            <a:spLocks noGrp="1"/>
          </p:cNvSpPr>
          <p:nvPr>
            <p:ph type="sldNum" sz="quarter" idx="12"/>
          </p:nvPr>
        </p:nvSpPr>
        <p:spPr/>
        <p:txBody>
          <a:bodyPr/>
          <a:lstStyle/>
          <a:p>
            <a:fld id="{13A3960C-13B9-4A56-B64D-FB1570D42DBA}" type="slidenum">
              <a:rPr lang="en-US" smtClean="0"/>
              <a:t>2</a:t>
            </a:fld>
            <a:endParaRPr lang="en-US"/>
          </a:p>
        </p:txBody>
      </p:sp>
    </p:spTree>
    <p:extLst>
      <p:ext uri="{BB962C8B-B14F-4D97-AF65-F5344CB8AC3E}">
        <p14:creationId xmlns:p14="http://schemas.microsoft.com/office/powerpoint/2010/main" val="94037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805F3-DD81-F189-138D-FFC8A06C2A50}"/>
              </a:ext>
            </a:extLst>
          </p:cNvPr>
          <p:cNvSpPr>
            <a:spLocks noGrp="1"/>
          </p:cNvSpPr>
          <p:nvPr>
            <p:ph type="title"/>
          </p:nvPr>
        </p:nvSpPr>
        <p:spPr/>
        <p:txBody>
          <a:bodyPr/>
          <a:lstStyle/>
          <a:p>
            <a:r>
              <a:rPr kumimoji="1" lang="en-US" altLang="ja-JP" dirty="0"/>
              <a:t>IMAS</a:t>
            </a:r>
            <a:r>
              <a:rPr lang="ja-JP" altLang="en-US" dirty="0"/>
              <a:t>（</a:t>
            </a:r>
            <a:r>
              <a:rPr lang="en-US" altLang="ja-JP" dirty="0"/>
              <a:t>Integrated Modelling &amp; Analysis Suite</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7E7E121-AC32-0B77-669F-80175A741702}"/>
              </a:ext>
            </a:extLst>
          </p:cNvPr>
          <p:cNvSpPr>
            <a:spLocks noGrp="1"/>
          </p:cNvSpPr>
          <p:nvPr>
            <p:ph idx="1"/>
          </p:nvPr>
        </p:nvSpPr>
        <p:spPr/>
        <p:txBody>
          <a:bodyPr/>
          <a:lstStyle/>
          <a:p>
            <a:pPr marL="0" indent="0">
              <a:buNone/>
            </a:pPr>
            <a:r>
              <a:rPr lang="ja-JP" altLang="en-US" dirty="0"/>
              <a:t>今後の解析環境では、</a:t>
            </a:r>
            <a:r>
              <a:rPr lang="en-US" altLang="ja-JP" dirty="0"/>
              <a:t>IMAS</a:t>
            </a:r>
            <a:r>
              <a:rPr lang="ja-JP" altLang="en-US" dirty="0"/>
              <a:t>のサポートが必須となる。</a:t>
            </a:r>
            <a:endParaRPr lang="en-US" altLang="ja-JP" dirty="0"/>
          </a:p>
          <a:p>
            <a:pPr marL="0" indent="0">
              <a:buNone/>
            </a:pPr>
            <a:r>
              <a:rPr kumimoji="1" lang="en-US" altLang="ja-JP" dirty="0"/>
              <a:t>IMAS</a:t>
            </a:r>
            <a:r>
              <a:rPr kumimoji="1" lang="ja-JP" altLang="en-US" dirty="0"/>
              <a:t>とは、</a:t>
            </a:r>
            <a:endParaRPr kumimoji="1" lang="en-US" altLang="ja-JP" dirty="0"/>
          </a:p>
          <a:p>
            <a:r>
              <a:rPr kumimoji="1" lang="en-US" altLang="ja-JP" dirty="0"/>
              <a:t>ITER</a:t>
            </a:r>
            <a:r>
              <a:rPr kumimoji="1" lang="ja-JP" altLang="en-US" dirty="0"/>
              <a:t>のデータ解析インフラストラクチャ。</a:t>
            </a:r>
            <a:endParaRPr kumimoji="1" lang="en-US" altLang="ja-JP" dirty="0"/>
          </a:p>
          <a:p>
            <a:r>
              <a:rPr lang="en-US" altLang="ja-JP" dirty="0"/>
              <a:t>ITER</a:t>
            </a:r>
            <a:r>
              <a:rPr lang="ja-JP" altLang="en-US" dirty="0"/>
              <a:t>のデータモデルを中心に設計されており、解析コードのモジュール化とワークフローの定義による統合シミュレーションを可能</a:t>
            </a:r>
            <a:endParaRPr kumimoji="1" lang="en-US" altLang="ja-JP" dirty="0"/>
          </a:p>
          <a:p>
            <a:r>
              <a:rPr lang="en-US" altLang="ja-JP" dirty="0"/>
              <a:t>ITER</a:t>
            </a:r>
            <a:r>
              <a:rPr lang="ja-JP" altLang="en-US" dirty="0"/>
              <a:t>の実験制御・データシステム（</a:t>
            </a:r>
            <a:r>
              <a:rPr lang="en-US" altLang="ja-JP" dirty="0"/>
              <a:t>CODAC</a:t>
            </a:r>
            <a:r>
              <a:rPr lang="ja-JP" altLang="en-US" dirty="0"/>
              <a:t>）と接続し、実験データアーカイブシステムと連携。</a:t>
            </a:r>
            <a:endParaRPr lang="en-US" altLang="ja-JP" dirty="0"/>
          </a:p>
          <a:p>
            <a:r>
              <a:rPr lang="ja-JP" altLang="en-US" dirty="0"/>
              <a:t>バックグラウンドとして、</a:t>
            </a:r>
            <a:r>
              <a:rPr lang="en-US" altLang="ja-JP" dirty="0" err="1"/>
              <a:t>MDSplus</a:t>
            </a:r>
            <a:r>
              <a:rPr lang="ja-JP" altLang="en-US" dirty="0"/>
              <a:t>システム等のストレージを利用することができる。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94CDACA-4F1C-E2A9-00E7-C1DE040E7BEA}"/>
              </a:ext>
            </a:extLst>
          </p:cNvPr>
          <p:cNvSpPr>
            <a:spLocks noGrp="1"/>
          </p:cNvSpPr>
          <p:nvPr>
            <p:ph type="sldNum" sz="quarter" idx="12"/>
          </p:nvPr>
        </p:nvSpPr>
        <p:spPr/>
        <p:txBody>
          <a:bodyPr/>
          <a:lstStyle/>
          <a:p>
            <a:fld id="{13A3960C-13B9-4A56-B64D-FB1570D42DBA}" type="slidenum">
              <a:rPr lang="en-US" smtClean="0"/>
              <a:t>20</a:t>
            </a:fld>
            <a:endParaRPr lang="en-US"/>
          </a:p>
        </p:txBody>
      </p:sp>
    </p:spTree>
    <p:extLst>
      <p:ext uri="{BB962C8B-B14F-4D97-AF65-F5344CB8AC3E}">
        <p14:creationId xmlns:p14="http://schemas.microsoft.com/office/powerpoint/2010/main" val="196805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BB713-DB93-3AF1-86B0-3DA0891E9DF1}"/>
              </a:ext>
            </a:extLst>
          </p:cNvPr>
          <p:cNvSpPr>
            <a:spLocks noGrp="1"/>
          </p:cNvSpPr>
          <p:nvPr>
            <p:ph type="title"/>
          </p:nvPr>
        </p:nvSpPr>
        <p:spPr/>
        <p:txBody>
          <a:bodyPr/>
          <a:lstStyle/>
          <a:p>
            <a:r>
              <a:rPr lang="en-US" dirty="0"/>
              <a:t>CHD</a:t>
            </a:r>
            <a:r>
              <a:rPr lang="ja-JP" altLang="en-US" dirty="0"/>
              <a:t>解析データ</a:t>
            </a:r>
            <a:br>
              <a:rPr lang="en-US" altLang="ja-JP" dirty="0"/>
            </a:br>
            <a:r>
              <a:rPr lang="ja-JP" altLang="en-US" dirty="0"/>
              <a:t>関連システム</a:t>
            </a:r>
            <a:endParaRPr lang="en-US" dirty="0"/>
          </a:p>
        </p:txBody>
      </p:sp>
      <p:sp>
        <p:nvSpPr>
          <p:cNvPr id="3" name="字幕 2">
            <a:extLst>
              <a:ext uri="{FF2B5EF4-FFF2-40B4-BE49-F238E27FC236}">
                <a16:creationId xmlns:a16="http://schemas.microsoft.com/office/drawing/2014/main" id="{CF64E836-9932-8D19-8E99-5FBF415031E6}"/>
              </a:ext>
            </a:extLst>
          </p:cNvPr>
          <p:cNvSpPr>
            <a:spLocks noGrp="1"/>
          </p:cNvSpPr>
          <p:nvPr>
            <p:ph type="body" idx="1"/>
          </p:nvPr>
        </p:nvSpPr>
        <p:spPr/>
        <p:txBody>
          <a:bodyPr/>
          <a:lstStyle/>
          <a:p>
            <a:endParaRPr lang="en-US" dirty="0"/>
          </a:p>
          <a:p>
            <a:endParaRPr lang="en-US" dirty="0"/>
          </a:p>
        </p:txBody>
      </p:sp>
      <p:sp>
        <p:nvSpPr>
          <p:cNvPr id="4" name="スライド番号プレースホルダー 3">
            <a:extLst>
              <a:ext uri="{FF2B5EF4-FFF2-40B4-BE49-F238E27FC236}">
                <a16:creationId xmlns:a16="http://schemas.microsoft.com/office/drawing/2014/main" id="{18F2AC6F-8508-A59C-0820-DE4CB211B44D}"/>
              </a:ext>
            </a:extLst>
          </p:cNvPr>
          <p:cNvSpPr>
            <a:spLocks noGrp="1"/>
          </p:cNvSpPr>
          <p:nvPr>
            <p:ph type="sldNum" sz="quarter" idx="12"/>
          </p:nvPr>
        </p:nvSpPr>
        <p:spPr/>
        <p:txBody>
          <a:bodyPr/>
          <a:lstStyle/>
          <a:p>
            <a:fld id="{13A3960C-13B9-4A56-B64D-FB1570D42DBA}" type="slidenum">
              <a:rPr lang="en-US" smtClean="0"/>
              <a:t>21</a:t>
            </a:fld>
            <a:endParaRPr lang="en-US"/>
          </a:p>
        </p:txBody>
      </p:sp>
    </p:spTree>
    <p:extLst>
      <p:ext uri="{BB962C8B-B14F-4D97-AF65-F5344CB8AC3E}">
        <p14:creationId xmlns:p14="http://schemas.microsoft.com/office/powerpoint/2010/main" val="223953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D9537-B63D-8C60-4A96-7E4AB5C58EDC}"/>
              </a:ext>
            </a:extLst>
          </p:cNvPr>
          <p:cNvSpPr>
            <a:spLocks noGrp="1"/>
          </p:cNvSpPr>
          <p:nvPr>
            <p:ph type="title"/>
          </p:nvPr>
        </p:nvSpPr>
        <p:spPr/>
        <p:txBody>
          <a:bodyPr/>
          <a:lstStyle/>
          <a:p>
            <a:r>
              <a:rPr lang="ja-JP" altLang="en-US" dirty="0"/>
              <a:t>システム設計方針</a:t>
            </a:r>
            <a:endParaRPr lang="en-US" dirty="0"/>
          </a:p>
        </p:txBody>
      </p:sp>
      <p:sp>
        <p:nvSpPr>
          <p:cNvPr id="3" name="コンテンツ プレースホルダー 2">
            <a:extLst>
              <a:ext uri="{FF2B5EF4-FFF2-40B4-BE49-F238E27FC236}">
                <a16:creationId xmlns:a16="http://schemas.microsoft.com/office/drawing/2014/main" id="{260853BA-CC18-BBDD-ED17-F6AD22FD643C}"/>
              </a:ext>
            </a:extLst>
          </p:cNvPr>
          <p:cNvSpPr>
            <a:spLocks noGrp="1"/>
          </p:cNvSpPr>
          <p:nvPr>
            <p:ph idx="1"/>
          </p:nvPr>
        </p:nvSpPr>
        <p:spPr/>
        <p:txBody>
          <a:bodyPr>
            <a:normAutofit/>
          </a:bodyPr>
          <a:lstStyle/>
          <a:p>
            <a:r>
              <a:rPr lang="ja-JP" altLang="en-US" dirty="0"/>
              <a:t>ポータビリティ</a:t>
            </a:r>
            <a:endParaRPr lang="en-US" altLang="ja-JP" dirty="0"/>
          </a:p>
          <a:p>
            <a:pPr lvl="1"/>
            <a:r>
              <a:rPr lang="ja-JP" altLang="en-US" dirty="0"/>
              <a:t>開発した成果を他のシステムで利用できる。</a:t>
            </a:r>
            <a:endParaRPr lang="en-US" altLang="ja-JP" dirty="0"/>
          </a:p>
          <a:p>
            <a:r>
              <a:rPr lang="ja-JP" altLang="en-US" dirty="0"/>
              <a:t>拡張性</a:t>
            </a:r>
            <a:endParaRPr lang="en-US" altLang="ja-JP" dirty="0"/>
          </a:p>
          <a:p>
            <a:pPr lvl="1"/>
            <a:r>
              <a:rPr lang="ja-JP" altLang="en-US" dirty="0"/>
              <a:t>将来的に拡張できるようなシステム</a:t>
            </a:r>
            <a:endParaRPr lang="en-US" altLang="ja-JP" dirty="0"/>
          </a:p>
          <a:p>
            <a:r>
              <a:rPr lang="ja-JP" altLang="en-US" dirty="0"/>
              <a:t>管理が容易であること</a:t>
            </a:r>
            <a:endParaRPr lang="en-US" altLang="ja-JP" dirty="0"/>
          </a:p>
          <a:p>
            <a:pPr lvl="1"/>
            <a:r>
              <a:rPr lang="ja-JP" altLang="en-US" dirty="0"/>
              <a:t>少人数でも、管理運用ができるようにする。</a:t>
            </a:r>
            <a:endParaRPr lang="en-US" altLang="ja-JP" dirty="0"/>
          </a:p>
          <a:p>
            <a:pPr lvl="1"/>
            <a:r>
              <a:rPr lang="ja-JP" altLang="en-US" dirty="0"/>
              <a:t>計測データ収取→解析データ登録→高次解析のワークフローを視覚化し、異常の起こっている箇所の特定、再実行等が開発者以外でも容易にできる。</a:t>
            </a:r>
            <a:endParaRPr lang="en-US" altLang="ja-JP" dirty="0"/>
          </a:p>
          <a:p>
            <a:pPr lvl="1"/>
            <a:endParaRPr lang="en-US" altLang="ja-JP" dirty="0"/>
          </a:p>
          <a:p>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D8A67AAF-FDF8-E540-83D6-F1448609E170}"/>
              </a:ext>
            </a:extLst>
          </p:cNvPr>
          <p:cNvSpPr>
            <a:spLocks noGrp="1"/>
          </p:cNvSpPr>
          <p:nvPr>
            <p:ph type="sldNum" sz="quarter" idx="12"/>
          </p:nvPr>
        </p:nvSpPr>
        <p:spPr/>
        <p:txBody>
          <a:bodyPr/>
          <a:lstStyle/>
          <a:p>
            <a:fld id="{13A3960C-13B9-4A56-B64D-FB1570D42DBA}" type="slidenum">
              <a:rPr lang="en-US" smtClean="0"/>
              <a:t>22</a:t>
            </a:fld>
            <a:endParaRPr lang="en-US"/>
          </a:p>
        </p:txBody>
      </p:sp>
    </p:spTree>
    <p:extLst>
      <p:ext uri="{BB962C8B-B14F-4D97-AF65-F5344CB8AC3E}">
        <p14:creationId xmlns:p14="http://schemas.microsoft.com/office/powerpoint/2010/main" val="88904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51226-4BA9-DD58-C3F2-FAEFACF8BA97}"/>
              </a:ext>
            </a:extLst>
          </p:cNvPr>
          <p:cNvSpPr>
            <a:spLocks noGrp="1"/>
          </p:cNvSpPr>
          <p:nvPr>
            <p:ph type="title"/>
          </p:nvPr>
        </p:nvSpPr>
        <p:spPr/>
        <p:txBody>
          <a:bodyPr/>
          <a:lstStyle/>
          <a:p>
            <a:r>
              <a:rPr lang="ja-JP" altLang="en-US" dirty="0"/>
              <a:t>全仮想化＋コンテナ化</a:t>
            </a:r>
            <a:endParaRPr lang="en-US" dirty="0"/>
          </a:p>
        </p:txBody>
      </p:sp>
      <p:sp>
        <p:nvSpPr>
          <p:cNvPr id="3" name="コンテンツ プレースホルダー 2">
            <a:extLst>
              <a:ext uri="{FF2B5EF4-FFF2-40B4-BE49-F238E27FC236}">
                <a16:creationId xmlns:a16="http://schemas.microsoft.com/office/drawing/2014/main" id="{DFECBD91-48F1-9B72-A378-58C6D6E85A4D}"/>
              </a:ext>
            </a:extLst>
          </p:cNvPr>
          <p:cNvSpPr>
            <a:spLocks noGrp="1"/>
          </p:cNvSpPr>
          <p:nvPr>
            <p:ph idx="1"/>
          </p:nvPr>
        </p:nvSpPr>
        <p:spPr/>
        <p:txBody>
          <a:bodyPr/>
          <a:lstStyle/>
          <a:p>
            <a:r>
              <a:rPr lang="ja-JP" altLang="en-US" dirty="0"/>
              <a:t>物理サーバに比べメンテナンスが容易</a:t>
            </a:r>
            <a:endParaRPr lang="en-US" altLang="ja-JP" dirty="0"/>
          </a:p>
          <a:p>
            <a:pPr lvl="1"/>
            <a:r>
              <a:rPr lang="ja-JP" altLang="en-US" dirty="0"/>
              <a:t>検討：全コンテナ化？</a:t>
            </a:r>
            <a:endParaRPr lang="en-US" altLang="ja-JP" dirty="0"/>
          </a:p>
          <a:p>
            <a:r>
              <a:rPr lang="ja-JP" altLang="en-US" dirty="0"/>
              <a:t>システム障害が発生した場合でも、別の</a:t>
            </a:r>
            <a:r>
              <a:rPr lang="en-US" altLang="ja-JP" dirty="0"/>
              <a:t>PC</a:t>
            </a:r>
            <a:r>
              <a:rPr lang="ja-JP" altLang="en-US" dirty="0"/>
              <a:t>へ移動することにより、動作が継続できる。</a:t>
            </a:r>
            <a:endParaRPr lang="en-US" altLang="ja-JP" dirty="0"/>
          </a:p>
          <a:p>
            <a:r>
              <a:rPr lang="ja-JP" altLang="en-US" dirty="0"/>
              <a:t>システムの規模が大きくなっても、対応が容易</a:t>
            </a:r>
            <a:endParaRPr lang="en-US" altLang="ja-JP" dirty="0"/>
          </a:p>
          <a:p>
            <a:r>
              <a:rPr lang="ja-JP" altLang="en-US" dirty="0"/>
              <a:t>解析ソフトをコンテナで動かすことにより、スーパーコンピュータやクラスタリング等による大規模演算に対応する。</a:t>
            </a:r>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DE9C0AB1-0833-979B-66C0-B87412F78FFE}"/>
              </a:ext>
            </a:extLst>
          </p:cNvPr>
          <p:cNvSpPr>
            <a:spLocks noGrp="1"/>
          </p:cNvSpPr>
          <p:nvPr>
            <p:ph type="sldNum" sz="quarter" idx="12"/>
          </p:nvPr>
        </p:nvSpPr>
        <p:spPr/>
        <p:txBody>
          <a:bodyPr/>
          <a:lstStyle/>
          <a:p>
            <a:fld id="{13A3960C-13B9-4A56-B64D-FB1570D42DBA}" type="slidenum">
              <a:rPr lang="en-US" smtClean="0"/>
              <a:t>23</a:t>
            </a:fld>
            <a:endParaRPr lang="en-US"/>
          </a:p>
        </p:txBody>
      </p:sp>
    </p:spTree>
    <p:extLst>
      <p:ext uri="{BB962C8B-B14F-4D97-AF65-F5344CB8AC3E}">
        <p14:creationId xmlns:p14="http://schemas.microsoft.com/office/powerpoint/2010/main" val="183986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3F55B-C475-5EA9-15B5-E508E42DDDA2}"/>
              </a:ext>
            </a:extLst>
          </p:cNvPr>
          <p:cNvSpPr>
            <a:spLocks noGrp="1"/>
          </p:cNvSpPr>
          <p:nvPr>
            <p:ph type="title"/>
          </p:nvPr>
        </p:nvSpPr>
        <p:spPr/>
        <p:txBody>
          <a:bodyPr/>
          <a:lstStyle/>
          <a:p>
            <a:r>
              <a:rPr lang="ja-JP" altLang="en-US" dirty="0"/>
              <a:t>ワークフローイメージ</a:t>
            </a:r>
            <a:endParaRPr lang="en-US" dirty="0"/>
          </a:p>
        </p:txBody>
      </p:sp>
      <p:pic>
        <p:nvPicPr>
          <p:cNvPr id="5" name="コンテンツ プレースホルダー 4">
            <a:extLst>
              <a:ext uri="{FF2B5EF4-FFF2-40B4-BE49-F238E27FC236}">
                <a16:creationId xmlns:a16="http://schemas.microsoft.com/office/drawing/2014/main" id="{D9642991-B1AC-0D58-21FC-5C33C55A5F9F}"/>
              </a:ext>
            </a:extLst>
          </p:cNvPr>
          <p:cNvPicPr>
            <a:picLocks noGrp="1" noChangeAspect="1"/>
          </p:cNvPicPr>
          <p:nvPr>
            <p:ph idx="1"/>
          </p:nvPr>
        </p:nvPicPr>
        <p:blipFill>
          <a:blip r:embed="rId3"/>
          <a:stretch>
            <a:fillRect/>
          </a:stretch>
        </p:blipFill>
        <p:spPr>
          <a:xfrm>
            <a:off x="1155700" y="3218113"/>
            <a:ext cx="8824913" cy="2187073"/>
          </a:xfrm>
        </p:spPr>
      </p:pic>
      <p:sp>
        <p:nvSpPr>
          <p:cNvPr id="3" name="テキスト ボックス 2">
            <a:extLst>
              <a:ext uri="{FF2B5EF4-FFF2-40B4-BE49-F238E27FC236}">
                <a16:creationId xmlns:a16="http://schemas.microsoft.com/office/drawing/2014/main" id="{3D33D3C9-55A9-09DF-5EB9-ACAF62AE3893}"/>
              </a:ext>
            </a:extLst>
          </p:cNvPr>
          <p:cNvSpPr txBox="1"/>
          <p:nvPr/>
        </p:nvSpPr>
        <p:spPr>
          <a:xfrm>
            <a:off x="7836195" y="1594308"/>
            <a:ext cx="3185487" cy="1200329"/>
          </a:xfrm>
          <a:prstGeom prst="rect">
            <a:avLst/>
          </a:prstGeom>
          <a:noFill/>
        </p:spPr>
        <p:txBody>
          <a:bodyPr wrap="none" rtlCol="0">
            <a:spAutoFit/>
          </a:bodyPr>
          <a:lstStyle/>
          <a:p>
            <a:r>
              <a:rPr lang="ja-JP" altLang="en-US" b="1" dirty="0"/>
              <a:t>ワークフローを視覚化し、</a:t>
            </a:r>
            <a:endParaRPr lang="en-US" altLang="ja-JP" b="1" dirty="0"/>
          </a:p>
          <a:p>
            <a:r>
              <a:rPr lang="ja-JP" altLang="en-US" b="1" dirty="0"/>
              <a:t>どこで障害が起こっている</a:t>
            </a:r>
            <a:endParaRPr lang="en-US" altLang="ja-JP" b="1" dirty="0"/>
          </a:p>
          <a:p>
            <a:r>
              <a:rPr lang="ja-JP" altLang="en-US" b="1" dirty="0"/>
              <a:t>のかを容易に把握できるよう</a:t>
            </a:r>
            <a:endParaRPr lang="en-US" altLang="ja-JP" b="1" dirty="0"/>
          </a:p>
          <a:p>
            <a:r>
              <a:rPr lang="ja-JP" altLang="en-US" b="1" dirty="0"/>
              <a:t>にする。</a:t>
            </a:r>
            <a:endParaRPr lang="en-US" b="1" dirty="0"/>
          </a:p>
        </p:txBody>
      </p:sp>
      <p:sp>
        <p:nvSpPr>
          <p:cNvPr id="4" name="スライド番号プレースホルダー 3">
            <a:extLst>
              <a:ext uri="{FF2B5EF4-FFF2-40B4-BE49-F238E27FC236}">
                <a16:creationId xmlns:a16="http://schemas.microsoft.com/office/drawing/2014/main" id="{AEE8E29B-73A8-31FD-969E-60A35AE0CF9E}"/>
              </a:ext>
            </a:extLst>
          </p:cNvPr>
          <p:cNvSpPr>
            <a:spLocks noGrp="1"/>
          </p:cNvSpPr>
          <p:nvPr>
            <p:ph type="sldNum" sz="quarter" idx="12"/>
          </p:nvPr>
        </p:nvSpPr>
        <p:spPr/>
        <p:txBody>
          <a:bodyPr/>
          <a:lstStyle/>
          <a:p>
            <a:fld id="{13A3960C-13B9-4A56-B64D-FB1570D42DBA}" type="slidenum">
              <a:rPr lang="en-US" smtClean="0"/>
              <a:t>24</a:t>
            </a:fld>
            <a:endParaRPr lang="en-US"/>
          </a:p>
        </p:txBody>
      </p:sp>
    </p:spTree>
    <p:extLst>
      <p:ext uri="{BB962C8B-B14F-4D97-AF65-F5344CB8AC3E}">
        <p14:creationId xmlns:p14="http://schemas.microsoft.com/office/powerpoint/2010/main" val="178282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8D894E8-5AA9-4304-CB68-C3CED831737A}"/>
              </a:ext>
            </a:extLst>
          </p:cNvPr>
          <p:cNvPicPr>
            <a:picLocks noChangeAspect="1"/>
          </p:cNvPicPr>
          <p:nvPr/>
        </p:nvPicPr>
        <p:blipFill>
          <a:blip r:embed="rId2"/>
          <a:stretch>
            <a:fillRect/>
          </a:stretch>
        </p:blipFill>
        <p:spPr>
          <a:xfrm>
            <a:off x="1433512" y="919162"/>
            <a:ext cx="9324975" cy="5019675"/>
          </a:xfrm>
          <a:prstGeom prst="rect">
            <a:avLst/>
          </a:prstGeom>
        </p:spPr>
      </p:pic>
      <p:sp>
        <p:nvSpPr>
          <p:cNvPr id="3" name="テキスト ボックス 2">
            <a:extLst>
              <a:ext uri="{FF2B5EF4-FFF2-40B4-BE49-F238E27FC236}">
                <a16:creationId xmlns:a16="http://schemas.microsoft.com/office/drawing/2014/main" id="{15886ACE-A9E0-75EB-0715-85F6C5166E04}"/>
              </a:ext>
            </a:extLst>
          </p:cNvPr>
          <p:cNvSpPr txBox="1"/>
          <p:nvPr/>
        </p:nvSpPr>
        <p:spPr>
          <a:xfrm>
            <a:off x="7559749" y="5231219"/>
            <a:ext cx="3370521" cy="1200329"/>
          </a:xfrm>
          <a:prstGeom prst="rect">
            <a:avLst/>
          </a:prstGeom>
          <a:noFill/>
        </p:spPr>
        <p:txBody>
          <a:bodyPr wrap="square" rtlCol="0">
            <a:spAutoFit/>
          </a:bodyPr>
          <a:lstStyle/>
          <a:p>
            <a:r>
              <a:rPr lang="ja-JP" altLang="en-US" b="1" dirty="0"/>
              <a:t>個々のサービスや解析プログラムはコンテナで実装。</a:t>
            </a:r>
            <a:endParaRPr lang="en-US" altLang="ja-JP" b="1" dirty="0"/>
          </a:p>
          <a:p>
            <a:r>
              <a:rPr lang="ja-JP" altLang="en-US" b="1" dirty="0"/>
              <a:t>負荷分散および冗長化を実現</a:t>
            </a:r>
            <a:endParaRPr lang="en-US" altLang="ja-JP" b="1" dirty="0"/>
          </a:p>
          <a:p>
            <a:endParaRPr lang="en-US" b="1" dirty="0"/>
          </a:p>
        </p:txBody>
      </p:sp>
      <p:sp>
        <p:nvSpPr>
          <p:cNvPr id="2" name="スライド番号プレースホルダー 1">
            <a:extLst>
              <a:ext uri="{FF2B5EF4-FFF2-40B4-BE49-F238E27FC236}">
                <a16:creationId xmlns:a16="http://schemas.microsoft.com/office/drawing/2014/main" id="{310B9C75-4721-5219-7B81-A4697807103D}"/>
              </a:ext>
            </a:extLst>
          </p:cNvPr>
          <p:cNvSpPr>
            <a:spLocks noGrp="1"/>
          </p:cNvSpPr>
          <p:nvPr>
            <p:ph type="sldNum" sz="quarter" idx="12"/>
          </p:nvPr>
        </p:nvSpPr>
        <p:spPr/>
        <p:txBody>
          <a:bodyPr/>
          <a:lstStyle/>
          <a:p>
            <a:fld id="{13A3960C-13B9-4A56-B64D-FB1570D42DBA}" type="slidenum">
              <a:rPr lang="en-US" smtClean="0"/>
              <a:t>25</a:t>
            </a:fld>
            <a:endParaRPr lang="en-US"/>
          </a:p>
        </p:txBody>
      </p:sp>
    </p:spTree>
    <p:extLst>
      <p:ext uri="{BB962C8B-B14F-4D97-AF65-F5344CB8AC3E}">
        <p14:creationId xmlns:p14="http://schemas.microsoft.com/office/powerpoint/2010/main" val="223189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BD4C5-1739-8204-B486-DF5E4B8F3040}"/>
              </a:ext>
            </a:extLst>
          </p:cNvPr>
          <p:cNvSpPr>
            <a:spLocks noGrp="1"/>
          </p:cNvSpPr>
          <p:nvPr>
            <p:ph type="title"/>
          </p:nvPr>
        </p:nvSpPr>
        <p:spPr/>
        <p:txBody>
          <a:bodyPr/>
          <a:lstStyle/>
          <a:p>
            <a:r>
              <a:rPr lang="ja-JP" altLang="en-US" dirty="0"/>
              <a:t>解析ソフト方針</a:t>
            </a:r>
            <a:endParaRPr lang="en-US" dirty="0"/>
          </a:p>
        </p:txBody>
      </p:sp>
      <p:sp>
        <p:nvSpPr>
          <p:cNvPr id="3" name="コンテンツ プレースホルダー 2">
            <a:extLst>
              <a:ext uri="{FF2B5EF4-FFF2-40B4-BE49-F238E27FC236}">
                <a16:creationId xmlns:a16="http://schemas.microsoft.com/office/drawing/2014/main" id="{894D7055-71D5-5BE1-D018-B37D67B0FB36}"/>
              </a:ext>
            </a:extLst>
          </p:cNvPr>
          <p:cNvSpPr>
            <a:spLocks noGrp="1"/>
          </p:cNvSpPr>
          <p:nvPr>
            <p:ph idx="1"/>
          </p:nvPr>
        </p:nvSpPr>
        <p:spPr/>
        <p:txBody>
          <a:bodyPr>
            <a:normAutofit fontScale="70000" lnSpcReduction="20000"/>
          </a:bodyPr>
          <a:lstStyle/>
          <a:p>
            <a:r>
              <a:rPr lang="ja-JP" altLang="en-US" dirty="0"/>
              <a:t>必ずしも、既存の解析サーバを動かすとは限らない。ただし、インタフェイスは維持する</a:t>
            </a:r>
            <a:endParaRPr lang="en-US" altLang="ja-JP" dirty="0"/>
          </a:p>
          <a:p>
            <a:r>
              <a:rPr lang="ja-JP" altLang="en-US" dirty="0"/>
              <a:t>解析ソフトウェアのソースコードの一元管理 </a:t>
            </a:r>
            <a:r>
              <a:rPr lang="en-US" altLang="ja-JP" dirty="0"/>
              <a:t>(GitLab</a:t>
            </a:r>
            <a:r>
              <a:rPr lang="ja-JP" altLang="en-US" dirty="0"/>
              <a:t>等の利用</a:t>
            </a:r>
            <a:r>
              <a:rPr lang="en-US" altLang="ja-JP" dirty="0"/>
              <a:t>)</a:t>
            </a:r>
          </a:p>
          <a:p>
            <a:pPr lvl="1"/>
            <a:r>
              <a:rPr lang="ja-JP" altLang="en-US" dirty="0"/>
              <a:t>開発者の移動に対応</a:t>
            </a:r>
            <a:endParaRPr lang="en-US" altLang="ja-JP" dirty="0"/>
          </a:p>
          <a:p>
            <a:pPr lvl="1"/>
            <a:r>
              <a:rPr lang="ja-JP" altLang="en-US" dirty="0"/>
              <a:t>変更履歴管理</a:t>
            </a:r>
            <a:endParaRPr lang="en-US" altLang="ja-JP" dirty="0"/>
          </a:p>
          <a:p>
            <a:r>
              <a:rPr lang="ja-JP" altLang="en-US" dirty="0"/>
              <a:t>解析プログラムのソースコードは開発者に提供してもらい、実行はサーバ上で自動実行する。ただし、手動での起動も可</a:t>
            </a:r>
            <a:endParaRPr lang="en-US" altLang="ja-JP" dirty="0"/>
          </a:p>
          <a:p>
            <a:pPr lvl="1"/>
            <a:r>
              <a:rPr lang="ja-JP" altLang="en-US" dirty="0"/>
              <a:t>データの登録漏れを回避</a:t>
            </a:r>
            <a:endParaRPr lang="en-US" altLang="ja-JP" dirty="0"/>
          </a:p>
          <a:p>
            <a:r>
              <a:rPr lang="ja-JP" altLang="en-US" dirty="0"/>
              <a:t>コンテナ等を利用したポータブルな実行環境</a:t>
            </a:r>
            <a:endParaRPr lang="en-US" altLang="ja-JP" dirty="0"/>
          </a:p>
          <a:p>
            <a:pPr lvl="1"/>
            <a:r>
              <a:rPr lang="ja-JP" altLang="en-US" dirty="0"/>
              <a:t>解析ソフトの実行は、開発者の</a:t>
            </a:r>
            <a:r>
              <a:rPr lang="en-US" altLang="ja-JP" dirty="0"/>
              <a:t>PC</a:t>
            </a:r>
            <a:r>
              <a:rPr lang="ja-JP" altLang="en-US" dirty="0"/>
              <a:t>や、クラウドやスーパーコンピュータで実行できるようにする</a:t>
            </a:r>
            <a:endParaRPr lang="en-US" altLang="ja-JP" dirty="0"/>
          </a:p>
          <a:p>
            <a:r>
              <a:rPr lang="ja-JP" altLang="en-US" dirty="0"/>
              <a:t>有料のソフトウエアは原則禁止</a:t>
            </a:r>
            <a:endParaRPr lang="en-US" altLang="ja-JP" dirty="0"/>
          </a:p>
          <a:p>
            <a:pPr lvl="1"/>
            <a:r>
              <a:rPr lang="en-US" altLang="ja-JP" dirty="0"/>
              <a:t>PV-Wave, IDL, MATLAB</a:t>
            </a:r>
            <a:r>
              <a:rPr lang="ja-JP" altLang="en-US" dirty="0"/>
              <a:t>等。これらを使用する場合、フローティングライセンスが必要となる。</a:t>
            </a:r>
            <a:endParaRPr lang="en-US" altLang="ja-JP" dirty="0"/>
          </a:p>
          <a:p>
            <a:r>
              <a:rPr lang="ja-JP" altLang="en-US" dirty="0"/>
              <a:t>開発者に共通の開発環境（仮想環境）を提供する</a:t>
            </a:r>
            <a:endParaRPr lang="en-US" altLang="ja-JP" dirty="0"/>
          </a:p>
          <a:p>
            <a:pPr lvl="1"/>
            <a:r>
              <a:rPr lang="en-US" dirty="0"/>
              <a:t>Docker</a:t>
            </a:r>
            <a:r>
              <a:rPr lang="ja-JP" altLang="en-US" dirty="0"/>
              <a:t>を使う場合、コンテナを</a:t>
            </a:r>
            <a:r>
              <a:rPr lang="en-US" altLang="ja-JP" dirty="0"/>
              <a:t>Windows</a:t>
            </a:r>
            <a:r>
              <a:rPr lang="ja-JP" altLang="en-US" dirty="0"/>
              <a:t>や</a:t>
            </a:r>
            <a:r>
              <a:rPr lang="en-US" altLang="ja-JP" dirty="0"/>
              <a:t>MacOS</a:t>
            </a:r>
            <a:r>
              <a:rPr lang="ja-JP" altLang="en-US" dirty="0"/>
              <a:t>上でも動かすことができる。ただし、プログラム自体</a:t>
            </a:r>
            <a:r>
              <a:rPr lang="en-US" altLang="ja-JP" dirty="0"/>
              <a:t>Linux</a:t>
            </a:r>
            <a:r>
              <a:rPr lang="ja-JP" altLang="en-US" dirty="0"/>
              <a:t>環境で動く。</a:t>
            </a:r>
            <a:endParaRPr lang="en-US" dirty="0"/>
          </a:p>
        </p:txBody>
      </p:sp>
      <p:sp>
        <p:nvSpPr>
          <p:cNvPr id="4" name="スライド番号プレースホルダー 3">
            <a:extLst>
              <a:ext uri="{FF2B5EF4-FFF2-40B4-BE49-F238E27FC236}">
                <a16:creationId xmlns:a16="http://schemas.microsoft.com/office/drawing/2014/main" id="{8D43429E-B65F-6A36-FCC6-E48186983066}"/>
              </a:ext>
            </a:extLst>
          </p:cNvPr>
          <p:cNvSpPr>
            <a:spLocks noGrp="1"/>
          </p:cNvSpPr>
          <p:nvPr>
            <p:ph type="sldNum" sz="quarter" idx="12"/>
          </p:nvPr>
        </p:nvSpPr>
        <p:spPr/>
        <p:txBody>
          <a:bodyPr/>
          <a:lstStyle/>
          <a:p>
            <a:fld id="{13A3960C-13B9-4A56-B64D-FB1570D42DBA}" type="slidenum">
              <a:rPr lang="en-US" smtClean="0"/>
              <a:t>26</a:t>
            </a:fld>
            <a:endParaRPr lang="en-US"/>
          </a:p>
        </p:txBody>
      </p:sp>
    </p:spTree>
    <p:extLst>
      <p:ext uri="{BB962C8B-B14F-4D97-AF65-F5344CB8AC3E}">
        <p14:creationId xmlns:p14="http://schemas.microsoft.com/office/powerpoint/2010/main" val="207554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9CA30-2A24-7C0D-F5E2-9FE332189AE2}"/>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C1BD1E02-DD49-6D92-2DD5-7D890E44C0B7}"/>
              </a:ext>
            </a:extLst>
          </p:cNvPr>
          <p:cNvSpPr>
            <a:spLocks noGrp="1"/>
          </p:cNvSpPr>
          <p:nvPr>
            <p:ph idx="1"/>
          </p:nvPr>
        </p:nvSpPr>
        <p:spPr/>
        <p:txBody>
          <a:bodyPr/>
          <a:lstStyle/>
          <a:p>
            <a:r>
              <a:rPr kumimoji="1" lang="en-US" altLang="ja-JP" dirty="0"/>
              <a:t>Fusion Cloud</a:t>
            </a:r>
            <a:r>
              <a:rPr kumimoji="1" lang="ja-JP" altLang="en-US" dirty="0"/>
              <a:t>構想のもと、実験データが公開されており、ソースコードも一部公開</a:t>
            </a:r>
            <a:endParaRPr kumimoji="1" lang="en-US" altLang="ja-JP" dirty="0"/>
          </a:p>
          <a:p>
            <a:r>
              <a:rPr lang="ja-JP" altLang="en-US" dirty="0"/>
              <a:t>ソースコードだけでは不十分であり、そのコードを実行できる環境の配布が必要である。</a:t>
            </a:r>
            <a:endParaRPr lang="en-US" altLang="ja-JP" dirty="0"/>
          </a:p>
          <a:p>
            <a:r>
              <a:rPr lang="ja-JP" altLang="en-US" dirty="0"/>
              <a:t>解析環境の配布には、</a:t>
            </a:r>
            <a:r>
              <a:rPr lang="en-US" altLang="ja-JP" dirty="0"/>
              <a:t>Docker</a:t>
            </a:r>
            <a:r>
              <a:rPr lang="ja-JP" altLang="en-US" dirty="0"/>
              <a:t>に代表されるコンテナ技術を検討</a:t>
            </a:r>
            <a:endParaRPr lang="en-US" altLang="ja-JP" dirty="0"/>
          </a:p>
          <a:p>
            <a:r>
              <a:rPr lang="ja-JP" altLang="en-US" dirty="0"/>
              <a:t>ソフトウェア配布のためには、商用ソフトの利用は避け、フリーソフトを用いる</a:t>
            </a:r>
            <a:endParaRPr lang="en-US" altLang="ja-JP" dirty="0"/>
          </a:p>
          <a:p>
            <a:r>
              <a:rPr lang="en-US" altLang="ja-JP" dirty="0"/>
              <a:t>Python</a:t>
            </a:r>
            <a:r>
              <a:rPr lang="ja-JP" altLang="en-US" dirty="0"/>
              <a:t>を推奨</a:t>
            </a:r>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6DEC8E48-FBC9-E522-687E-BBE481CC96AD}"/>
              </a:ext>
            </a:extLst>
          </p:cNvPr>
          <p:cNvSpPr>
            <a:spLocks noGrp="1"/>
          </p:cNvSpPr>
          <p:nvPr>
            <p:ph type="sldNum" sz="quarter" idx="12"/>
          </p:nvPr>
        </p:nvSpPr>
        <p:spPr/>
        <p:txBody>
          <a:bodyPr/>
          <a:lstStyle/>
          <a:p>
            <a:fld id="{13A3960C-13B9-4A56-B64D-FB1570D42DBA}" type="slidenum">
              <a:rPr lang="en-US" smtClean="0"/>
              <a:t>27</a:t>
            </a:fld>
            <a:endParaRPr lang="en-US"/>
          </a:p>
        </p:txBody>
      </p:sp>
    </p:spTree>
    <p:extLst>
      <p:ext uri="{BB962C8B-B14F-4D97-AF65-F5344CB8AC3E}">
        <p14:creationId xmlns:p14="http://schemas.microsoft.com/office/powerpoint/2010/main" val="118233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960D-50AF-E722-D20F-BAFD5179E745}"/>
              </a:ext>
            </a:extLst>
          </p:cNvPr>
          <p:cNvSpPr>
            <a:spLocks noGrp="1"/>
          </p:cNvSpPr>
          <p:nvPr>
            <p:ph type="title"/>
          </p:nvPr>
        </p:nvSpPr>
        <p:spPr/>
        <p:txBody>
          <a:bodyPr/>
          <a:lstStyle/>
          <a:p>
            <a:r>
              <a:rPr lang="ja-JP" altLang="en-US"/>
              <a:t>実験成果の再利用</a:t>
            </a:r>
            <a:endParaRPr lang="en-US"/>
          </a:p>
        </p:txBody>
      </p:sp>
      <p:sp>
        <p:nvSpPr>
          <p:cNvPr id="3" name="Content Placeholder 2">
            <a:extLst>
              <a:ext uri="{FF2B5EF4-FFF2-40B4-BE49-F238E27FC236}">
                <a16:creationId xmlns:a16="http://schemas.microsoft.com/office/drawing/2014/main" id="{03FE0BDA-21EA-79B8-F875-14EC5B55C9A8}"/>
              </a:ext>
            </a:extLst>
          </p:cNvPr>
          <p:cNvSpPr>
            <a:spLocks noGrp="1"/>
          </p:cNvSpPr>
          <p:nvPr>
            <p:ph idx="1"/>
          </p:nvPr>
        </p:nvSpPr>
        <p:spPr/>
        <p:txBody>
          <a:bodyPr/>
          <a:lstStyle/>
          <a:p>
            <a:r>
              <a:rPr lang="en-US" altLang="ja-JP" dirty="0"/>
              <a:t>LHD</a:t>
            </a:r>
            <a:r>
              <a:rPr lang="ja-JP" altLang="en-US" dirty="0"/>
              <a:t>で得られた</a:t>
            </a:r>
            <a:r>
              <a:rPr lang="ja-JP" altLang="en-US" b="1" dirty="0"/>
              <a:t>成果</a:t>
            </a:r>
            <a:r>
              <a:rPr lang="ja-JP" altLang="en-US" dirty="0"/>
              <a:t>を広く国内および世界に発信し、他の核融合研究に役立てる必要がある。</a:t>
            </a:r>
            <a:endParaRPr lang="en-US" altLang="ja-JP" dirty="0"/>
          </a:p>
          <a:p>
            <a:r>
              <a:rPr lang="ja-JP" altLang="en-US" dirty="0"/>
              <a:t>これらの</a:t>
            </a:r>
            <a:r>
              <a:rPr lang="ja-JP" altLang="en-US" b="1" dirty="0"/>
              <a:t>成果</a:t>
            </a:r>
            <a:r>
              <a:rPr lang="ja-JP" altLang="en-US" dirty="0"/>
              <a:t>としては以下のようなものがあげられる。</a:t>
            </a:r>
            <a:endParaRPr lang="en-US" altLang="ja-JP" dirty="0"/>
          </a:p>
          <a:p>
            <a:pPr lvl="1"/>
            <a:r>
              <a:rPr lang="ja-JP" altLang="en-US" dirty="0"/>
              <a:t>実験データ</a:t>
            </a:r>
            <a:endParaRPr lang="en-US" altLang="ja-JP" dirty="0"/>
          </a:p>
          <a:p>
            <a:pPr lvl="1"/>
            <a:r>
              <a:rPr lang="ja-JP" altLang="en-US" dirty="0"/>
              <a:t>ソースコード</a:t>
            </a:r>
            <a:endParaRPr lang="en-US" altLang="ja-JP" dirty="0"/>
          </a:p>
          <a:p>
            <a:pPr lvl="1"/>
            <a:r>
              <a:rPr lang="ja-JP" altLang="en-US" dirty="0"/>
              <a:t>データ収集システム</a:t>
            </a:r>
            <a:endParaRPr lang="en-US" altLang="ja-JP" dirty="0"/>
          </a:p>
          <a:p>
            <a:pPr lvl="1"/>
            <a:r>
              <a:rPr lang="ja-JP" altLang="en-US" dirty="0"/>
              <a:t>解析システム</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37CAF4F1-2CA0-69A5-6C73-5725C8D6BF92}"/>
              </a:ext>
            </a:extLst>
          </p:cNvPr>
          <p:cNvSpPr>
            <a:spLocks noGrp="1"/>
          </p:cNvSpPr>
          <p:nvPr>
            <p:ph type="sldNum" sz="quarter" idx="12"/>
          </p:nvPr>
        </p:nvSpPr>
        <p:spPr/>
        <p:txBody>
          <a:bodyPr/>
          <a:lstStyle/>
          <a:p>
            <a:fld id="{13A3960C-13B9-4A56-B64D-FB1570D42DBA}" type="slidenum">
              <a:rPr lang="en-US" smtClean="0"/>
              <a:t>3</a:t>
            </a:fld>
            <a:endParaRPr lang="en-US"/>
          </a:p>
        </p:txBody>
      </p:sp>
    </p:spTree>
    <p:extLst>
      <p:ext uri="{BB962C8B-B14F-4D97-AF65-F5344CB8AC3E}">
        <p14:creationId xmlns:p14="http://schemas.microsoft.com/office/powerpoint/2010/main" val="58889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5677EF-71EF-4A68-7F7C-08E4907964AB}"/>
              </a:ext>
            </a:extLst>
          </p:cNvPr>
          <p:cNvSpPr>
            <a:spLocks noGrp="1"/>
          </p:cNvSpPr>
          <p:nvPr>
            <p:ph type="title"/>
          </p:nvPr>
        </p:nvSpPr>
        <p:spPr/>
        <p:txBody>
          <a:bodyPr/>
          <a:lstStyle/>
          <a:p>
            <a:r>
              <a:rPr lang="ja-JP" altLang="en-US" dirty="0"/>
              <a:t>データの再利用</a:t>
            </a:r>
            <a:endParaRPr lang="en-US" dirty="0"/>
          </a:p>
        </p:txBody>
      </p:sp>
      <p:sp>
        <p:nvSpPr>
          <p:cNvPr id="3" name="コンテンツ プレースホルダー 2">
            <a:extLst>
              <a:ext uri="{FF2B5EF4-FFF2-40B4-BE49-F238E27FC236}">
                <a16:creationId xmlns:a16="http://schemas.microsoft.com/office/drawing/2014/main" id="{23E00CD7-8449-29A3-9B44-C22049852E1B}"/>
              </a:ext>
            </a:extLst>
          </p:cNvPr>
          <p:cNvSpPr>
            <a:spLocks noGrp="1"/>
          </p:cNvSpPr>
          <p:nvPr>
            <p:ph idx="1"/>
          </p:nvPr>
        </p:nvSpPr>
        <p:spPr/>
        <p:txBody>
          <a:bodyPr/>
          <a:lstStyle/>
          <a:p>
            <a:r>
              <a:rPr lang="ja-JP" altLang="en-US" dirty="0"/>
              <a:t>現在、</a:t>
            </a:r>
            <a:r>
              <a:rPr lang="en-US" altLang="ja-JP" dirty="0"/>
              <a:t>LHD</a:t>
            </a:r>
            <a:r>
              <a:rPr lang="ja-JP" altLang="en-US" dirty="0"/>
              <a:t>実験の物理データはオープンデータサーバにより、全データが公開されており、また、生データに関しても、取得可能である。</a:t>
            </a:r>
            <a:endParaRPr lang="en-US" altLang="ja-JP" dirty="0"/>
          </a:p>
          <a:p>
            <a:r>
              <a:rPr lang="ja-JP" altLang="en-US" dirty="0"/>
              <a:t>また、これらのデータは</a:t>
            </a:r>
            <a:r>
              <a:rPr lang="en-US" altLang="ja-JP" dirty="0"/>
              <a:t>AWS</a:t>
            </a:r>
            <a:r>
              <a:rPr lang="ja-JP" altLang="en-US" dirty="0"/>
              <a:t>により公開しており、</a:t>
            </a:r>
            <a:r>
              <a:rPr lang="en-US" altLang="ja-JP" dirty="0"/>
              <a:t>AWS</a:t>
            </a:r>
            <a:r>
              <a:rPr lang="ja-JP" altLang="en-US" dirty="0"/>
              <a:t>などのクラウドサービスからの利用を容易にする。</a:t>
            </a:r>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2C0D5BF1-9B7D-BC73-A947-AA7038EC4A12}"/>
              </a:ext>
            </a:extLst>
          </p:cNvPr>
          <p:cNvSpPr>
            <a:spLocks noGrp="1"/>
          </p:cNvSpPr>
          <p:nvPr>
            <p:ph type="sldNum" sz="quarter" idx="12"/>
          </p:nvPr>
        </p:nvSpPr>
        <p:spPr/>
        <p:txBody>
          <a:bodyPr/>
          <a:lstStyle/>
          <a:p>
            <a:fld id="{13A3960C-13B9-4A56-B64D-FB1570D42DBA}" type="slidenum">
              <a:rPr lang="en-US" smtClean="0"/>
              <a:t>4</a:t>
            </a:fld>
            <a:endParaRPr lang="en-US"/>
          </a:p>
        </p:txBody>
      </p:sp>
    </p:spTree>
    <p:extLst>
      <p:ext uri="{BB962C8B-B14F-4D97-AF65-F5344CB8AC3E}">
        <p14:creationId xmlns:p14="http://schemas.microsoft.com/office/powerpoint/2010/main" val="193610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87EF5-75CB-AB17-DFFF-6E3AED2BF9AD}"/>
              </a:ext>
            </a:extLst>
          </p:cNvPr>
          <p:cNvSpPr>
            <a:spLocks noGrp="1"/>
          </p:cNvSpPr>
          <p:nvPr>
            <p:ph type="title"/>
          </p:nvPr>
        </p:nvSpPr>
        <p:spPr/>
        <p:txBody>
          <a:bodyPr/>
          <a:lstStyle/>
          <a:p>
            <a:r>
              <a:rPr kumimoji="1" lang="ja-JP" altLang="en-US" dirty="0"/>
              <a:t>オープンデータサーバー</a:t>
            </a:r>
          </a:p>
        </p:txBody>
      </p:sp>
      <p:sp>
        <p:nvSpPr>
          <p:cNvPr id="3" name="コンテンツ プレースホルダー 2">
            <a:extLst>
              <a:ext uri="{FF2B5EF4-FFF2-40B4-BE49-F238E27FC236}">
                <a16:creationId xmlns:a16="http://schemas.microsoft.com/office/drawing/2014/main" id="{6333AEEF-1B93-8085-D8C9-358E1DC7F4DC}"/>
              </a:ext>
            </a:extLst>
          </p:cNvPr>
          <p:cNvSpPr>
            <a:spLocks noGrp="1"/>
          </p:cNvSpPr>
          <p:nvPr>
            <p:ph idx="1"/>
          </p:nvPr>
        </p:nvSpPr>
        <p:spPr>
          <a:xfrm>
            <a:off x="1154954" y="2603500"/>
            <a:ext cx="3373205" cy="3416300"/>
          </a:xfrm>
        </p:spPr>
        <p:txBody>
          <a:bodyPr>
            <a:normAutofit/>
          </a:bodyPr>
          <a:lstStyle/>
          <a:p>
            <a:r>
              <a:rPr kumimoji="1" lang="en-US" altLang="ja-JP" dirty="0"/>
              <a:t>LHD</a:t>
            </a:r>
            <a:r>
              <a:rPr kumimoji="1" lang="ja-JP" altLang="en-US" dirty="0"/>
              <a:t>実験で登録された解析データの全て（テストデータ等を除く）公開。制限なしでアクセス可能</a:t>
            </a:r>
            <a:endParaRPr kumimoji="1" lang="en-US" altLang="ja-JP" dirty="0"/>
          </a:p>
          <a:p>
            <a:r>
              <a:rPr kumimoji="1" lang="ja-JP" altLang="en-US" dirty="0"/>
              <a:t>放電完了後一時間程度で同期</a:t>
            </a:r>
            <a:endParaRPr kumimoji="1" lang="en-US" altLang="ja-JP" dirty="0"/>
          </a:p>
          <a:p>
            <a:r>
              <a:rPr kumimoji="1" lang="ja-JP" altLang="en-US" dirty="0"/>
              <a:t>現在は、オーロラデータについても公開中</a:t>
            </a:r>
            <a:endParaRPr kumimoji="1" lang="en-US" altLang="ja-JP" dirty="0"/>
          </a:p>
        </p:txBody>
      </p:sp>
      <p:pic>
        <p:nvPicPr>
          <p:cNvPr id="4" name="図 3">
            <a:extLst>
              <a:ext uri="{FF2B5EF4-FFF2-40B4-BE49-F238E27FC236}">
                <a16:creationId xmlns:a16="http://schemas.microsoft.com/office/drawing/2014/main" id="{06D70606-5EBC-60F8-00AD-056EC5C02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728" y="1892187"/>
            <a:ext cx="4918317" cy="4565737"/>
          </a:xfrm>
          <a:prstGeom prst="rect">
            <a:avLst/>
          </a:prstGeom>
        </p:spPr>
      </p:pic>
      <p:sp>
        <p:nvSpPr>
          <p:cNvPr id="6" name="テキスト ボックス 5">
            <a:extLst>
              <a:ext uri="{FF2B5EF4-FFF2-40B4-BE49-F238E27FC236}">
                <a16:creationId xmlns:a16="http://schemas.microsoft.com/office/drawing/2014/main" id="{07BB984F-BB40-E5BD-CC4C-B74AFB6CD96C}"/>
              </a:ext>
            </a:extLst>
          </p:cNvPr>
          <p:cNvSpPr txBox="1"/>
          <p:nvPr/>
        </p:nvSpPr>
        <p:spPr>
          <a:xfrm>
            <a:off x="5750573" y="6057814"/>
            <a:ext cx="5272597" cy="400110"/>
          </a:xfrm>
          <a:prstGeom prst="rect">
            <a:avLst/>
          </a:prstGeom>
          <a:noFill/>
        </p:spPr>
        <p:txBody>
          <a:bodyPr wrap="none" rtlCol="0">
            <a:spAutoFit/>
          </a:bodyPr>
          <a:lstStyle/>
          <a:p>
            <a:r>
              <a:rPr kumimoji="1" lang="en-US" altLang="ja-JP" sz="2000" dirty="0"/>
              <a:t>https://exp.lhd.nifs.ac.jp/opendata/LHD/</a:t>
            </a:r>
            <a:endParaRPr kumimoji="1" lang="ja-JP" altLang="en-US" sz="2000" dirty="0"/>
          </a:p>
        </p:txBody>
      </p:sp>
      <p:sp>
        <p:nvSpPr>
          <p:cNvPr id="5" name="スライド番号プレースホルダー 4">
            <a:extLst>
              <a:ext uri="{FF2B5EF4-FFF2-40B4-BE49-F238E27FC236}">
                <a16:creationId xmlns:a16="http://schemas.microsoft.com/office/drawing/2014/main" id="{2F426590-E493-F6B5-E0D9-0A7C14F04657}"/>
              </a:ext>
            </a:extLst>
          </p:cNvPr>
          <p:cNvSpPr>
            <a:spLocks noGrp="1"/>
          </p:cNvSpPr>
          <p:nvPr>
            <p:ph type="sldNum" sz="quarter" idx="12"/>
          </p:nvPr>
        </p:nvSpPr>
        <p:spPr/>
        <p:txBody>
          <a:bodyPr/>
          <a:lstStyle/>
          <a:p>
            <a:fld id="{13A3960C-13B9-4A56-B64D-FB1570D42DBA}" type="slidenum">
              <a:rPr lang="en-US" smtClean="0"/>
              <a:t>5</a:t>
            </a:fld>
            <a:endParaRPr lang="en-US"/>
          </a:p>
        </p:txBody>
      </p:sp>
    </p:spTree>
    <p:extLst>
      <p:ext uri="{BB962C8B-B14F-4D97-AF65-F5344CB8AC3E}">
        <p14:creationId xmlns:p14="http://schemas.microsoft.com/office/powerpoint/2010/main" val="108271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54103-808D-881F-40B1-1733FC6995C5}"/>
              </a:ext>
            </a:extLst>
          </p:cNvPr>
          <p:cNvSpPr>
            <a:spLocks noGrp="1"/>
          </p:cNvSpPr>
          <p:nvPr>
            <p:ph type="title"/>
          </p:nvPr>
        </p:nvSpPr>
        <p:spPr/>
        <p:txBody>
          <a:bodyPr/>
          <a:lstStyle/>
          <a:p>
            <a:r>
              <a:rPr kumimoji="1" lang="ja-JP" altLang="en-US" dirty="0"/>
              <a:t>解析サーバー</a:t>
            </a:r>
          </a:p>
        </p:txBody>
      </p:sp>
      <p:sp>
        <p:nvSpPr>
          <p:cNvPr id="3" name="コンテンツ プレースホルダー 2">
            <a:extLst>
              <a:ext uri="{FF2B5EF4-FFF2-40B4-BE49-F238E27FC236}">
                <a16:creationId xmlns:a16="http://schemas.microsoft.com/office/drawing/2014/main" id="{CD9D9C66-8281-98EC-3B40-457535083B5B}"/>
              </a:ext>
            </a:extLst>
          </p:cNvPr>
          <p:cNvSpPr>
            <a:spLocks noGrp="1"/>
          </p:cNvSpPr>
          <p:nvPr>
            <p:ph idx="1"/>
          </p:nvPr>
        </p:nvSpPr>
        <p:spPr>
          <a:xfrm>
            <a:off x="1154955" y="2603500"/>
            <a:ext cx="4016136" cy="3416300"/>
          </a:xfrm>
        </p:spPr>
        <p:txBody>
          <a:bodyPr>
            <a:normAutofit/>
          </a:bodyPr>
          <a:lstStyle/>
          <a:p>
            <a:r>
              <a:rPr lang="ja-JP" altLang="en-US" dirty="0"/>
              <a:t>統一形式の</a:t>
            </a:r>
            <a:r>
              <a:rPr lang="en-US" altLang="ja-JP" dirty="0"/>
              <a:t>CSV</a:t>
            </a:r>
            <a:r>
              <a:rPr lang="ja-JP" altLang="en-US" dirty="0"/>
              <a:t>形式テキストデータ</a:t>
            </a:r>
            <a:endParaRPr lang="en-US" altLang="ja-JP" dirty="0"/>
          </a:p>
          <a:p>
            <a:r>
              <a:rPr lang="en-US" altLang="ja-JP" dirty="0"/>
              <a:t>24</a:t>
            </a:r>
            <a:r>
              <a:rPr lang="ja-JP" altLang="en-US" dirty="0"/>
              <a:t>サイクルまでに、</a:t>
            </a:r>
            <a:r>
              <a:rPr lang="en-US" altLang="ja-JP" dirty="0"/>
              <a:t>2000</a:t>
            </a:r>
            <a:r>
              <a:rPr lang="ja-JP" altLang="en-US" dirty="0"/>
              <a:t>万件、</a:t>
            </a:r>
            <a:r>
              <a:rPr lang="en-US" altLang="ja-JP" dirty="0"/>
              <a:t>1000</a:t>
            </a:r>
            <a:r>
              <a:rPr lang="ja-JP" altLang="en-US" dirty="0"/>
              <a:t>種類のデータが登録済み</a:t>
            </a:r>
            <a:endParaRPr lang="en-US" altLang="ja-JP" dirty="0"/>
          </a:p>
          <a:p>
            <a:r>
              <a:rPr lang="ja-JP" altLang="en-US" dirty="0"/>
              <a:t>コマンドラインツールの他、ライブラリによる自プログラムからの呼び出し</a:t>
            </a:r>
            <a:endParaRPr lang="en-US" altLang="ja-JP" dirty="0"/>
          </a:p>
          <a:p>
            <a:r>
              <a:rPr lang="en-US" altLang="ja-JP" dirty="0"/>
              <a:t>SOAP</a:t>
            </a:r>
            <a:r>
              <a:rPr lang="ja-JP" altLang="en-US" dirty="0"/>
              <a:t>をベースにした独自プロトコルで通信</a:t>
            </a:r>
            <a:endParaRPr lang="en-US" altLang="ja-JP" dirty="0"/>
          </a:p>
          <a:p>
            <a:endParaRPr lang="en-US" altLang="ja-JP" dirty="0"/>
          </a:p>
          <a:p>
            <a:endParaRPr lang="en-US" altLang="ja-JP" dirty="0"/>
          </a:p>
          <a:p>
            <a:endParaRPr kumimoji="1" lang="ja-JP" altLang="en-US" dirty="0"/>
          </a:p>
        </p:txBody>
      </p:sp>
      <p:pic>
        <p:nvPicPr>
          <p:cNvPr id="7" name="図 6">
            <a:extLst>
              <a:ext uri="{FF2B5EF4-FFF2-40B4-BE49-F238E27FC236}">
                <a16:creationId xmlns:a16="http://schemas.microsoft.com/office/drawing/2014/main" id="{D4D939C0-DD5D-7AD0-F407-514ED08EB3E4}"/>
              </a:ext>
            </a:extLst>
          </p:cNvPr>
          <p:cNvPicPr>
            <a:picLocks noChangeAspect="1"/>
          </p:cNvPicPr>
          <p:nvPr/>
        </p:nvPicPr>
        <p:blipFill>
          <a:blip r:embed="rId2"/>
          <a:stretch>
            <a:fillRect/>
          </a:stretch>
        </p:blipFill>
        <p:spPr>
          <a:xfrm>
            <a:off x="5786274" y="2405227"/>
            <a:ext cx="5557144" cy="3987691"/>
          </a:xfrm>
          <a:prstGeom prst="rect">
            <a:avLst/>
          </a:prstGeom>
        </p:spPr>
      </p:pic>
      <p:sp>
        <p:nvSpPr>
          <p:cNvPr id="4" name="スライド番号プレースホルダー 3">
            <a:extLst>
              <a:ext uri="{FF2B5EF4-FFF2-40B4-BE49-F238E27FC236}">
                <a16:creationId xmlns:a16="http://schemas.microsoft.com/office/drawing/2014/main" id="{C36783BF-AD60-B661-D4B4-4AF3D9B3FDDA}"/>
              </a:ext>
            </a:extLst>
          </p:cNvPr>
          <p:cNvSpPr>
            <a:spLocks noGrp="1"/>
          </p:cNvSpPr>
          <p:nvPr>
            <p:ph type="sldNum" sz="quarter" idx="12"/>
          </p:nvPr>
        </p:nvSpPr>
        <p:spPr/>
        <p:txBody>
          <a:bodyPr/>
          <a:lstStyle/>
          <a:p>
            <a:fld id="{13A3960C-13B9-4A56-B64D-FB1570D42DBA}" type="slidenum">
              <a:rPr lang="en-US" smtClean="0"/>
              <a:t>6</a:t>
            </a:fld>
            <a:endParaRPr lang="en-US"/>
          </a:p>
        </p:txBody>
      </p:sp>
    </p:spTree>
    <p:extLst>
      <p:ext uri="{BB962C8B-B14F-4D97-AF65-F5344CB8AC3E}">
        <p14:creationId xmlns:p14="http://schemas.microsoft.com/office/powerpoint/2010/main" val="160896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FD46E-517C-4AA9-D196-0C0CEF4239A8}"/>
              </a:ext>
            </a:extLst>
          </p:cNvPr>
          <p:cNvSpPr>
            <a:spLocks noGrp="1"/>
          </p:cNvSpPr>
          <p:nvPr>
            <p:ph type="title"/>
          </p:nvPr>
        </p:nvSpPr>
        <p:spPr/>
        <p:txBody>
          <a:bodyPr/>
          <a:lstStyle/>
          <a:p>
            <a:r>
              <a:rPr lang="ja-JP" altLang="en-US"/>
              <a:t>解析サーバの移植</a:t>
            </a:r>
            <a:endParaRPr lang="en-US"/>
          </a:p>
        </p:txBody>
      </p:sp>
      <p:sp>
        <p:nvSpPr>
          <p:cNvPr id="3" name="コンテンツ プレースホルダー 2">
            <a:extLst>
              <a:ext uri="{FF2B5EF4-FFF2-40B4-BE49-F238E27FC236}">
                <a16:creationId xmlns:a16="http://schemas.microsoft.com/office/drawing/2014/main" id="{691D2EC3-F0EA-0B3A-A653-2AB804E45237}"/>
              </a:ext>
            </a:extLst>
          </p:cNvPr>
          <p:cNvSpPr>
            <a:spLocks noGrp="1"/>
          </p:cNvSpPr>
          <p:nvPr>
            <p:ph sz="half" idx="1"/>
          </p:nvPr>
        </p:nvSpPr>
        <p:spPr/>
        <p:txBody>
          <a:bodyPr/>
          <a:lstStyle/>
          <a:p>
            <a:r>
              <a:rPr lang="ja-JP" altLang="en-US" dirty="0"/>
              <a:t>解析サーバシステムは</a:t>
            </a:r>
            <a:r>
              <a:rPr lang="en-US" altLang="ja-JP" dirty="0"/>
              <a:t>LHD</a:t>
            </a:r>
            <a:r>
              <a:rPr lang="ja-JP" altLang="en-US" dirty="0"/>
              <a:t>だけでなく、次のようなシステムの実験データを管理のために移植を行っている。</a:t>
            </a:r>
            <a:endParaRPr lang="en-US" altLang="ja-JP" dirty="0"/>
          </a:p>
          <a:p>
            <a:endParaRPr lang="en-US" dirty="0"/>
          </a:p>
        </p:txBody>
      </p:sp>
      <p:sp>
        <p:nvSpPr>
          <p:cNvPr id="4" name="コンテンツ プレースホルダー 3">
            <a:extLst>
              <a:ext uri="{FF2B5EF4-FFF2-40B4-BE49-F238E27FC236}">
                <a16:creationId xmlns:a16="http://schemas.microsoft.com/office/drawing/2014/main" id="{B070ACF7-462B-A235-A71E-37C673FA1BD1}"/>
              </a:ext>
            </a:extLst>
          </p:cNvPr>
          <p:cNvSpPr>
            <a:spLocks noGrp="1"/>
          </p:cNvSpPr>
          <p:nvPr>
            <p:ph sz="half" idx="2"/>
          </p:nvPr>
        </p:nvSpPr>
        <p:spPr/>
        <p:txBody>
          <a:bodyPr/>
          <a:lstStyle/>
          <a:p>
            <a:pPr marL="0" indent="0">
              <a:buNone/>
            </a:pPr>
            <a:r>
              <a:rPr lang="ja-JP" altLang="en-US" dirty="0"/>
              <a:t>プラズマ実験</a:t>
            </a:r>
            <a:endParaRPr lang="en-US" altLang="ja-JP" dirty="0"/>
          </a:p>
          <a:p>
            <a:r>
              <a:rPr lang="en-US" altLang="ja-JP" dirty="0"/>
              <a:t>GAMMA10</a:t>
            </a:r>
          </a:p>
          <a:p>
            <a:r>
              <a:rPr lang="en-US" altLang="ja-JP" dirty="0"/>
              <a:t>QUEST</a:t>
            </a:r>
          </a:p>
          <a:p>
            <a:r>
              <a:rPr lang="en-US" altLang="ja-JP" dirty="0"/>
              <a:t>KSTAR</a:t>
            </a:r>
          </a:p>
          <a:p>
            <a:endParaRPr lang="en-US" altLang="ja-JP" dirty="0"/>
          </a:p>
          <a:p>
            <a:pPr marL="0" indent="0">
              <a:buNone/>
            </a:pPr>
            <a:r>
              <a:rPr lang="ja-JP" altLang="en-US" dirty="0"/>
              <a:t>その他</a:t>
            </a:r>
            <a:endParaRPr lang="en-US" altLang="ja-JP" dirty="0"/>
          </a:p>
          <a:p>
            <a:r>
              <a:rPr lang="en-US" altLang="ja-JP" dirty="0"/>
              <a:t>Aurora Project</a:t>
            </a:r>
          </a:p>
          <a:p>
            <a:endParaRPr lang="ja-JP" altLang="en-US" dirty="0"/>
          </a:p>
        </p:txBody>
      </p:sp>
      <p:sp>
        <p:nvSpPr>
          <p:cNvPr id="5" name="スライド番号プレースホルダー 4">
            <a:extLst>
              <a:ext uri="{FF2B5EF4-FFF2-40B4-BE49-F238E27FC236}">
                <a16:creationId xmlns:a16="http://schemas.microsoft.com/office/drawing/2014/main" id="{0729B7AF-33C1-3B16-92FB-089A1AEF55A8}"/>
              </a:ext>
            </a:extLst>
          </p:cNvPr>
          <p:cNvSpPr>
            <a:spLocks noGrp="1"/>
          </p:cNvSpPr>
          <p:nvPr>
            <p:ph type="sldNum" sz="quarter" idx="12"/>
          </p:nvPr>
        </p:nvSpPr>
        <p:spPr/>
        <p:txBody>
          <a:bodyPr/>
          <a:lstStyle/>
          <a:p>
            <a:fld id="{13A3960C-13B9-4A56-B64D-FB1570D42DBA}" type="slidenum">
              <a:rPr lang="en-US" smtClean="0"/>
              <a:t>7</a:t>
            </a:fld>
            <a:endParaRPr lang="en-US"/>
          </a:p>
        </p:txBody>
      </p:sp>
    </p:spTree>
    <p:extLst>
      <p:ext uri="{BB962C8B-B14F-4D97-AF65-F5344CB8AC3E}">
        <p14:creationId xmlns:p14="http://schemas.microsoft.com/office/powerpoint/2010/main" val="240072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8C9085C-7BBE-DFD9-2745-DDAD5F02A8BD}"/>
              </a:ext>
            </a:extLst>
          </p:cNvPr>
          <p:cNvPicPr>
            <a:picLocks noChangeAspect="1"/>
          </p:cNvPicPr>
          <p:nvPr/>
        </p:nvPicPr>
        <p:blipFill>
          <a:blip r:embed="rId2"/>
          <a:stretch>
            <a:fillRect/>
          </a:stretch>
        </p:blipFill>
        <p:spPr>
          <a:xfrm>
            <a:off x="771721" y="1456806"/>
            <a:ext cx="7469106" cy="4655896"/>
          </a:xfrm>
          <a:prstGeom prst="rect">
            <a:avLst/>
          </a:prstGeom>
        </p:spPr>
      </p:pic>
      <p:sp>
        <p:nvSpPr>
          <p:cNvPr id="4" name="テキスト ボックス 3">
            <a:extLst>
              <a:ext uri="{FF2B5EF4-FFF2-40B4-BE49-F238E27FC236}">
                <a16:creationId xmlns:a16="http://schemas.microsoft.com/office/drawing/2014/main" id="{D2F319EA-8A26-E707-171C-CEEB8D018A55}"/>
              </a:ext>
            </a:extLst>
          </p:cNvPr>
          <p:cNvSpPr txBox="1"/>
          <p:nvPr/>
        </p:nvSpPr>
        <p:spPr>
          <a:xfrm>
            <a:off x="1377863" y="375781"/>
            <a:ext cx="7055136" cy="707886"/>
          </a:xfrm>
          <a:prstGeom prst="rect">
            <a:avLst/>
          </a:prstGeom>
          <a:noFill/>
        </p:spPr>
        <p:txBody>
          <a:bodyPr wrap="none" rtlCol="0">
            <a:spAutoFit/>
          </a:bodyPr>
          <a:lstStyle/>
          <a:p>
            <a:r>
              <a:rPr kumimoji="1" lang="ja-JP" altLang="en-US" sz="4000" dirty="0"/>
              <a:t>自動解析システム </a:t>
            </a:r>
            <a:r>
              <a:rPr kumimoji="1" lang="en-US" altLang="ja-JP" sz="4000" dirty="0"/>
              <a:t>(AutoAna)</a:t>
            </a:r>
            <a:endParaRPr kumimoji="1" lang="ja-JP" altLang="en-US" sz="4000" dirty="0"/>
          </a:p>
        </p:txBody>
      </p:sp>
      <p:sp>
        <p:nvSpPr>
          <p:cNvPr id="7" name="テキスト ボックス 6">
            <a:extLst>
              <a:ext uri="{FF2B5EF4-FFF2-40B4-BE49-F238E27FC236}">
                <a16:creationId xmlns:a16="http://schemas.microsoft.com/office/drawing/2014/main" id="{687FF696-4C7D-187A-F1D8-13C0FFC88BFC}"/>
              </a:ext>
            </a:extLst>
          </p:cNvPr>
          <p:cNvSpPr txBox="1"/>
          <p:nvPr/>
        </p:nvSpPr>
        <p:spPr>
          <a:xfrm>
            <a:off x="8549014" y="2129425"/>
            <a:ext cx="3441968" cy="1754326"/>
          </a:xfrm>
          <a:prstGeom prst="rect">
            <a:avLst/>
          </a:prstGeom>
          <a:noFill/>
        </p:spPr>
        <p:txBody>
          <a:bodyPr wrap="none" rtlCol="0">
            <a:spAutoFit/>
          </a:bodyPr>
          <a:lstStyle/>
          <a:p>
            <a:r>
              <a:rPr kumimoji="1" lang="ja-JP" altLang="en-US" dirty="0"/>
              <a:t>一部の解析データは別の解析</a:t>
            </a:r>
            <a:endParaRPr kumimoji="1" lang="en-US" altLang="ja-JP" dirty="0"/>
          </a:p>
          <a:p>
            <a:r>
              <a:rPr kumimoji="1" lang="ja-JP" altLang="en-US" dirty="0"/>
              <a:t>データから作成される。</a:t>
            </a:r>
            <a:endParaRPr kumimoji="1" lang="en-US" altLang="ja-JP" dirty="0"/>
          </a:p>
          <a:p>
            <a:r>
              <a:rPr kumimoji="1" lang="en-US" altLang="ja-JP" dirty="0"/>
              <a:t>AutoAna</a:t>
            </a:r>
            <a:r>
              <a:rPr kumimoji="1" lang="ja-JP" altLang="en-US" dirty="0"/>
              <a:t>は新規に解析データ</a:t>
            </a:r>
            <a:endParaRPr kumimoji="1" lang="en-US" altLang="ja-JP" dirty="0"/>
          </a:p>
          <a:p>
            <a:r>
              <a:rPr kumimoji="1" lang="ja-JP" altLang="en-US" dirty="0"/>
              <a:t>が登録されると、そのデータを</a:t>
            </a:r>
            <a:endParaRPr kumimoji="1" lang="en-US" altLang="ja-JP" dirty="0"/>
          </a:p>
          <a:p>
            <a:r>
              <a:rPr kumimoji="1" lang="ja-JP" altLang="en-US" dirty="0"/>
              <a:t>元に</a:t>
            </a:r>
            <a:r>
              <a:rPr kumimoji="1" lang="en-US" altLang="ja-JP" dirty="0"/>
              <a:t>2</a:t>
            </a:r>
            <a:r>
              <a:rPr kumimoji="1" lang="ja-JP" altLang="en-US" dirty="0"/>
              <a:t>次、</a:t>
            </a:r>
            <a:r>
              <a:rPr kumimoji="1" lang="en-US" altLang="ja-JP" dirty="0"/>
              <a:t>3</a:t>
            </a:r>
            <a:r>
              <a:rPr kumimoji="1" lang="ja-JP" altLang="en-US" dirty="0"/>
              <a:t>次データを作成する</a:t>
            </a:r>
            <a:endParaRPr kumimoji="1" lang="en-US" altLang="ja-JP" dirty="0"/>
          </a:p>
          <a:p>
            <a:r>
              <a:rPr kumimoji="1" lang="ja-JP" altLang="en-US" dirty="0"/>
              <a:t>プログラムを起動し、登録する</a:t>
            </a:r>
            <a:endParaRPr kumimoji="1" lang="en-US" altLang="ja-JP" dirty="0"/>
          </a:p>
        </p:txBody>
      </p:sp>
      <p:sp>
        <p:nvSpPr>
          <p:cNvPr id="2" name="スライド番号プレースホルダー 1">
            <a:extLst>
              <a:ext uri="{FF2B5EF4-FFF2-40B4-BE49-F238E27FC236}">
                <a16:creationId xmlns:a16="http://schemas.microsoft.com/office/drawing/2014/main" id="{B6EDB093-38FE-12DB-667F-BDE1B027739D}"/>
              </a:ext>
            </a:extLst>
          </p:cNvPr>
          <p:cNvSpPr>
            <a:spLocks noGrp="1"/>
          </p:cNvSpPr>
          <p:nvPr>
            <p:ph type="sldNum" sz="quarter" idx="12"/>
          </p:nvPr>
        </p:nvSpPr>
        <p:spPr/>
        <p:txBody>
          <a:bodyPr/>
          <a:lstStyle/>
          <a:p>
            <a:fld id="{13A3960C-13B9-4A56-B64D-FB1570D42DBA}" type="slidenum">
              <a:rPr lang="en-US" smtClean="0"/>
              <a:t>8</a:t>
            </a:fld>
            <a:endParaRPr lang="en-US"/>
          </a:p>
        </p:txBody>
      </p:sp>
    </p:spTree>
    <p:extLst>
      <p:ext uri="{BB962C8B-B14F-4D97-AF65-F5344CB8AC3E}">
        <p14:creationId xmlns:p14="http://schemas.microsoft.com/office/powerpoint/2010/main" val="157572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F8C7A58-1FE0-6869-0F24-8931D853B0AD}"/>
              </a:ext>
            </a:extLst>
          </p:cNvPr>
          <p:cNvSpPr>
            <a:spLocks noGrp="1"/>
          </p:cNvSpPr>
          <p:nvPr>
            <p:ph type="title"/>
          </p:nvPr>
        </p:nvSpPr>
        <p:spPr/>
        <p:txBody>
          <a:bodyPr/>
          <a:lstStyle/>
          <a:p>
            <a:r>
              <a:rPr lang="ja-JP" altLang="en-US" dirty="0"/>
              <a:t>ソースコードの公開</a:t>
            </a:r>
          </a:p>
        </p:txBody>
      </p:sp>
      <p:sp>
        <p:nvSpPr>
          <p:cNvPr id="5" name="コンテンツ プレースホルダー 4">
            <a:extLst>
              <a:ext uri="{FF2B5EF4-FFF2-40B4-BE49-F238E27FC236}">
                <a16:creationId xmlns:a16="http://schemas.microsoft.com/office/drawing/2014/main" id="{3CA1FEBC-2467-4607-B99E-C283AA32A0F1}"/>
              </a:ext>
            </a:extLst>
          </p:cNvPr>
          <p:cNvSpPr>
            <a:spLocks noGrp="1"/>
          </p:cNvSpPr>
          <p:nvPr>
            <p:ph sz="half" idx="1"/>
          </p:nvPr>
        </p:nvSpPr>
        <p:spPr/>
        <p:txBody>
          <a:bodyPr/>
          <a:lstStyle/>
          <a:p>
            <a:r>
              <a:rPr lang="en-US" altLang="ja-JP" dirty="0"/>
              <a:t>AutoAna</a:t>
            </a:r>
            <a:r>
              <a:rPr lang="ja-JP" altLang="en-US" dirty="0"/>
              <a:t>で使用されているモジュールのソースコードを公開</a:t>
            </a:r>
            <a:endParaRPr lang="en-US" altLang="ja-JP" dirty="0"/>
          </a:p>
          <a:p>
            <a:r>
              <a:rPr lang="ja-JP" altLang="en-US" dirty="0"/>
              <a:t>商用ソフトウェアを利用している、ユーザ名、パスワード等が陽に書かれている</a:t>
            </a:r>
            <a:endParaRPr lang="en-US" altLang="ja-JP" dirty="0"/>
          </a:p>
          <a:p>
            <a:pPr marL="0" indent="0">
              <a:buNone/>
            </a:pPr>
            <a:r>
              <a:rPr lang="ja-JP" altLang="en-US" dirty="0"/>
              <a:t>等に点で、現在は</a:t>
            </a:r>
            <a:r>
              <a:rPr lang="en-US" altLang="ja-JP" dirty="0"/>
              <a:t>LHD</a:t>
            </a:r>
            <a:r>
              <a:rPr lang="ja-JP" altLang="en-US" dirty="0"/>
              <a:t>関係者のみ公開</a:t>
            </a:r>
            <a:endParaRPr lang="en-US" altLang="ja-JP" dirty="0"/>
          </a:p>
          <a:p>
            <a:pPr marL="0" indent="0">
              <a:buNone/>
            </a:pPr>
            <a:endParaRPr lang="en-US" altLang="ja-JP" dirty="0"/>
          </a:p>
          <a:p>
            <a:pPr marL="0" indent="0">
              <a:buNone/>
            </a:pPr>
            <a:endParaRPr lang="en-US" altLang="ja-JP" dirty="0"/>
          </a:p>
        </p:txBody>
      </p:sp>
      <p:pic>
        <p:nvPicPr>
          <p:cNvPr id="8" name="図 7">
            <a:extLst>
              <a:ext uri="{FF2B5EF4-FFF2-40B4-BE49-F238E27FC236}">
                <a16:creationId xmlns:a16="http://schemas.microsoft.com/office/drawing/2014/main" id="{5E51D011-B259-2398-93F4-3CF1BDE82BCC}"/>
              </a:ext>
            </a:extLst>
          </p:cNvPr>
          <p:cNvPicPr>
            <a:picLocks noChangeAspect="1"/>
          </p:cNvPicPr>
          <p:nvPr/>
        </p:nvPicPr>
        <p:blipFill>
          <a:blip r:embed="rId2"/>
          <a:stretch>
            <a:fillRect/>
          </a:stretch>
        </p:blipFill>
        <p:spPr>
          <a:xfrm>
            <a:off x="6629400" y="1324285"/>
            <a:ext cx="5181601" cy="5344544"/>
          </a:xfrm>
          <a:prstGeom prst="rect">
            <a:avLst/>
          </a:prstGeom>
        </p:spPr>
      </p:pic>
      <p:sp>
        <p:nvSpPr>
          <p:cNvPr id="2" name="スライド番号プレースホルダー 1">
            <a:extLst>
              <a:ext uri="{FF2B5EF4-FFF2-40B4-BE49-F238E27FC236}">
                <a16:creationId xmlns:a16="http://schemas.microsoft.com/office/drawing/2014/main" id="{9200BF54-8EB8-4AAA-A19D-32A0A581E526}"/>
              </a:ext>
            </a:extLst>
          </p:cNvPr>
          <p:cNvSpPr>
            <a:spLocks noGrp="1"/>
          </p:cNvSpPr>
          <p:nvPr>
            <p:ph type="sldNum" sz="quarter" idx="12"/>
          </p:nvPr>
        </p:nvSpPr>
        <p:spPr/>
        <p:txBody>
          <a:bodyPr/>
          <a:lstStyle/>
          <a:p>
            <a:fld id="{13A3960C-13B9-4A56-B64D-FB1570D42DBA}" type="slidenum">
              <a:rPr lang="en-US" smtClean="0"/>
              <a:t>9</a:t>
            </a:fld>
            <a:endParaRPr lang="en-US"/>
          </a:p>
        </p:txBody>
      </p:sp>
    </p:spTree>
    <p:extLst>
      <p:ext uri="{BB962C8B-B14F-4D97-AF65-F5344CB8AC3E}">
        <p14:creationId xmlns:p14="http://schemas.microsoft.com/office/powerpoint/2010/main" val="1419574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4721</TotalTime>
  <Words>2051</Words>
  <Application>Microsoft Office PowerPoint</Application>
  <PresentationFormat>ワイド画面</PresentationFormat>
  <Paragraphs>271</Paragraphs>
  <Slides>27</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Aptos</vt:lpstr>
      <vt:lpstr>Arial</vt:lpstr>
      <vt:lpstr>Century Gothic</vt:lpstr>
      <vt:lpstr>Wingdings</vt:lpstr>
      <vt:lpstr>Wingdings 3</vt:lpstr>
      <vt:lpstr>イオン ボードルーム</vt:lpstr>
      <vt:lpstr>Fusion Cloud構想に向けた、ポータブルな解析環境の開発</vt:lpstr>
      <vt:lpstr>Fusion Cloud 構想</vt:lpstr>
      <vt:lpstr>実験成果の再利用</vt:lpstr>
      <vt:lpstr>データの再利用</vt:lpstr>
      <vt:lpstr>オープンデータサーバー</vt:lpstr>
      <vt:lpstr>解析サーバー</vt:lpstr>
      <vt:lpstr>解析サーバの移植</vt:lpstr>
      <vt:lpstr>PowerPoint プレゼンテーション</vt:lpstr>
      <vt:lpstr>ソースコードの公開</vt:lpstr>
      <vt:lpstr>ソースコードの公開する意義</vt:lpstr>
      <vt:lpstr>解析環境の提供</vt:lpstr>
      <vt:lpstr>Dockerの利点・欠点</vt:lpstr>
      <vt:lpstr>Layer Structure</vt:lpstr>
      <vt:lpstr>解析システムでのDockerの利用</vt:lpstr>
      <vt:lpstr>解析用プログラムで使われている言語</vt:lpstr>
      <vt:lpstr>有料プログラム言語の対策</vt:lpstr>
      <vt:lpstr>Python言語を推奨言語に？</vt:lpstr>
      <vt:lpstr>Python仮想環境</vt:lpstr>
      <vt:lpstr>Conda仮想環境</vt:lpstr>
      <vt:lpstr>IMAS（Integrated Modelling &amp; Analysis Suite）</vt:lpstr>
      <vt:lpstr>CHD解析データ 関連システム</vt:lpstr>
      <vt:lpstr>システム設計方針</vt:lpstr>
      <vt:lpstr>全仮想化＋コンテナ化</vt:lpstr>
      <vt:lpstr>ワークフローイメージ</vt:lpstr>
      <vt:lpstr>PowerPoint プレゼンテーション</vt:lpstr>
      <vt:lpstr>解析ソフト方針</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Emoto M. (江本 雅彦)</dc:creator>
  <cp:lastModifiedBy>Emoto M. (江本 雅彦)</cp:lastModifiedBy>
  <cp:revision>3</cp:revision>
  <cp:lastPrinted>2025-02-25T03:55:53Z</cp:lastPrinted>
  <dcterms:created xsi:type="dcterms:W3CDTF">2025-01-14T04:21:20Z</dcterms:created>
  <dcterms:modified xsi:type="dcterms:W3CDTF">2025-02-25T03:59:42Z</dcterms:modified>
</cp:coreProperties>
</file>