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6" r:id="rId16"/>
    <p:sldId id="274" r:id="rId17"/>
    <p:sldId id="277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EGAWA MAKOTO" userId="a6acc59d-38fa-452c-8300-f9a3de639fef" providerId="ADAL" clId="{93CA25B4-417E-4624-AC78-8C44B132726A}"/>
    <pc:docChg chg="delSld">
      <pc:chgData name="HASEGAWA MAKOTO" userId="a6acc59d-38fa-452c-8300-f9a3de639fef" providerId="ADAL" clId="{93CA25B4-417E-4624-AC78-8C44B132726A}" dt="2025-02-21T07:57:47.051" v="0" actId="47"/>
      <pc:docMkLst>
        <pc:docMk/>
      </pc:docMkLst>
      <pc:sldChg chg="del">
        <pc:chgData name="HASEGAWA MAKOTO" userId="a6acc59d-38fa-452c-8300-f9a3de639fef" providerId="ADAL" clId="{93CA25B4-417E-4624-AC78-8C44B132726A}" dt="2025-02-21T07:57:47.051" v="0" actId="47"/>
        <pc:sldMkLst>
          <pc:docMk/>
          <pc:sldMk cId="2662767853" sldId="262"/>
        </pc:sldMkLst>
      </pc:sldChg>
      <pc:sldChg chg="del">
        <pc:chgData name="HASEGAWA MAKOTO" userId="a6acc59d-38fa-452c-8300-f9a3de639fef" providerId="ADAL" clId="{93CA25B4-417E-4624-AC78-8C44B132726A}" dt="2025-02-21T07:57:47.051" v="0" actId="47"/>
        <pc:sldMkLst>
          <pc:docMk/>
          <pc:sldMk cId="2997593781" sldId="265"/>
        </pc:sldMkLst>
      </pc:sldChg>
      <pc:sldChg chg="del">
        <pc:chgData name="HASEGAWA MAKOTO" userId="a6acc59d-38fa-452c-8300-f9a3de639fef" providerId="ADAL" clId="{93CA25B4-417E-4624-AC78-8C44B132726A}" dt="2025-02-21T07:57:47.051" v="0" actId="47"/>
        <pc:sldMkLst>
          <pc:docMk/>
          <pc:sldMk cId="1907597038" sldId="266"/>
        </pc:sldMkLst>
      </pc:sldChg>
      <pc:sldChg chg="del">
        <pc:chgData name="HASEGAWA MAKOTO" userId="a6acc59d-38fa-452c-8300-f9a3de639fef" providerId="ADAL" clId="{93CA25B4-417E-4624-AC78-8C44B132726A}" dt="2025-02-21T07:57:47.051" v="0" actId="47"/>
        <pc:sldMkLst>
          <pc:docMk/>
          <pc:sldMk cId="2228698541" sldId="267"/>
        </pc:sldMkLst>
      </pc:sldChg>
      <pc:sldChg chg="del">
        <pc:chgData name="HASEGAWA MAKOTO" userId="a6acc59d-38fa-452c-8300-f9a3de639fef" providerId="ADAL" clId="{93CA25B4-417E-4624-AC78-8C44B132726A}" dt="2025-02-21T07:57:47.051" v="0" actId="47"/>
        <pc:sldMkLst>
          <pc:docMk/>
          <pc:sldMk cId="3079090409" sldId="273"/>
        </pc:sldMkLst>
      </pc:sldChg>
      <pc:sldChg chg="del">
        <pc:chgData name="HASEGAWA MAKOTO" userId="a6acc59d-38fa-452c-8300-f9a3de639fef" providerId="ADAL" clId="{93CA25B4-417E-4624-AC78-8C44B132726A}" dt="2025-02-21T07:57:47.051" v="0" actId="47"/>
        <pc:sldMkLst>
          <pc:docMk/>
          <pc:sldMk cId="2097273298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5FFDFE-57E6-0E0F-08FE-5D851F9C0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CF2FBC5-6071-846D-C173-40C135463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360BE-0262-328C-F8AA-69E9E823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CE5EFA-9320-7EF9-2826-B96B3AFA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76FAB3-3C7A-5A55-AC29-A0232D14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74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93A1AA-2A5D-8B05-E5BF-EFB826DA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6F8A1D-A72C-F8AB-BA69-BBA0ED419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5C1EB4-BBCE-C540-69BE-AD8A33F8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43885F-DEC2-1119-AD62-8E3C2B44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F93CDC-D068-FD2E-E247-917DE4AE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90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4D4136-5B95-21CB-4275-633DC8C3D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0334E4-1005-5286-1FDA-4711FFD92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4F43F3-32FA-642C-9963-DD205744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126A41-6E8C-27AC-E680-35514BA1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AA4411-1753-1EEA-4A5B-F55E3C08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25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1DD4134-6457-4D73-9C57-4939BF76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B95D-5286-4D58-B221-8AF2BE04BDD5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A916E6-8F08-4043-BF6C-75C44735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A0B9C3-BF8B-4FBA-A47E-58E16A65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42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0CF91-D73A-3964-97A2-2F63152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2DCD1-B7D1-0F66-417F-8FCAEF5A0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0AB30F-412D-B718-82E2-83A1043F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A5D76E-1D25-1157-E324-C22E9ACF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3C673D-391D-96DE-1755-24CE02D7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84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D67848-BB08-9C2E-5372-5504A3F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9295E9-E63A-DA3E-32F4-251560F54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AC28BF-802A-5F27-3574-B2D684A1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15E0EC-6FA2-4572-F686-75336285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7B930F-06C0-85B6-8E27-768F6034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74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0910B-B512-B306-5F9D-029CDABC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002EA3-701F-FC3D-ECE9-D5C70675C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636157-664F-8814-1290-CF125CBAB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AF1CF8-13B6-4C25-E95A-38B5A358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4F38A2-12E5-1B34-AAAB-1C2363F4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0B4E45-DB65-CE76-4497-1A9EB9D6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73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61252-8888-CD17-E6DE-43168B03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EF4D26-3B16-24BB-F14E-CB12AB7D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97D6C4-86B9-2EAC-E5EE-5D39D8BCB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57369E6-4804-42E6-687F-73F6AAE90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BE065F-26DC-92F9-E322-EBCACC02A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0644766-8E82-1288-8184-DC57CE96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384D2B-BD2D-2030-4936-A38348A0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A97426-5ABA-DD41-D0BD-60EC137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79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2324C0-3156-E0D6-87BE-579CC6E9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3A738E-EC33-8FFD-B544-A29C4E9D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F972D8-4E83-E470-CEF9-2D5CE42C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9140AF-19AD-01E5-9D7C-6D52C39C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95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99418BC-C7E2-D3EB-97B5-ECF15EEF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92DFBF-E333-647B-9261-F137421A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880FF0-CAEB-AE0A-C9BB-285F98B6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56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671D06-7BC0-FAB7-DC6E-DFD15921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747C54-48B6-745F-5A50-16BFC55D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947618-FC7D-21B8-97E2-2F4160CF5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744379-8844-3E18-7C9A-21775E1F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634AFE-9FFD-2CB0-5631-FE9FE837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6B1F4D-2A3D-A2D8-C4A0-378C1E0E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10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B3104-3F3C-D16A-9EE4-94D3C7E7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082F1A0-F406-5D31-58A0-A515AABBC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D6EB98-19D4-9457-9FA0-050EEC25C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75AF96-3E3F-C924-651D-536D4976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BBF5B6-FBDF-6F12-CD89-6A8E066B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FEBAF1-F60D-66A7-1D82-D824D146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24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2C4098-D010-4C7D-5F21-7E598766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4FA389-3835-F69E-4A13-09503DCE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763280-102F-0CEA-0AD4-9BBE7975F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E6E0CC-D490-45DD-B281-FE7E172C7C51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3B3A0-F3CA-BA99-86D4-C7ECA1DE4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06E7CB-10C3-C2F1-FF83-9FAEE8135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2758B5-56DE-46C4-895D-6E5FBAC70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F1EDBEB-07F4-4030-91B9-09C46128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2E3A13-3075-44D8-9400-357F126DD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101731-876D-4F8A-9659-D8139378A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D0F2-DBF3-4F96-981A-F27351D699EA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D47D4A-7824-4864-8EBB-A6FBB5AE0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83CDBB-D14D-4975-A374-AD927F48B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F36D-B6D4-4812-968C-DF3BA2F8A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20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E051C3F-4202-482F-8BE5-8E00A3F6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37" y="0"/>
            <a:ext cx="682088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64DB4C-D578-43A0-91A2-389A9FF400B8}"/>
              </a:ext>
            </a:extLst>
          </p:cNvPr>
          <p:cNvSpPr txBox="1"/>
          <p:nvPr/>
        </p:nvSpPr>
        <p:spPr>
          <a:xfrm>
            <a:off x="2492677" y="3092568"/>
            <a:ext cx="5956731" cy="5357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03888" tIns="51944" rIns="103888" bIns="51944" rtlCol="0">
            <a:spAutoFit/>
          </a:bodyPr>
          <a:lstStyle/>
          <a:p>
            <a:pPr algn="ctr"/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長谷川 真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QUEST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グループ</a:t>
            </a:r>
            <a:endParaRPr lang="ja-JP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EC4E11-7384-4B89-89B2-EFB4102038FA}"/>
              </a:ext>
            </a:extLst>
          </p:cNvPr>
          <p:cNvSpPr txBox="1"/>
          <p:nvPr/>
        </p:nvSpPr>
        <p:spPr>
          <a:xfrm>
            <a:off x="3157728" y="3622272"/>
            <a:ext cx="4228724" cy="5357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03888" tIns="51944" rIns="103888" bIns="51944" rtlCol="0">
            <a:spAutoFit/>
          </a:bodyPr>
          <a:lstStyle/>
          <a:p>
            <a:pPr algn="ctr"/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九州大学 応用力学研究所</a:t>
            </a:r>
            <a:endParaRPr lang="ja-JP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BBCE9A-7E62-4593-B1E2-61BF52585F18}"/>
              </a:ext>
            </a:extLst>
          </p:cNvPr>
          <p:cNvSpPr txBox="1"/>
          <p:nvPr/>
        </p:nvSpPr>
        <p:spPr>
          <a:xfrm>
            <a:off x="992904" y="651820"/>
            <a:ext cx="7617696" cy="133600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03888" tIns="51944" rIns="103888" bIns="51944" rtlCol="0">
            <a:spAutoFit/>
          </a:bodyPr>
          <a:lstStyle/>
          <a:p>
            <a:pPr algn="ctr"/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ja-JP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装置実験データ解析システムの新たな構築とその活用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F1A63F-8BA9-48B8-9C8D-C0B9F25FD37D}"/>
              </a:ext>
            </a:extLst>
          </p:cNvPr>
          <p:cNvSpPr txBox="1"/>
          <p:nvPr/>
        </p:nvSpPr>
        <p:spPr>
          <a:xfrm>
            <a:off x="3693226" y="4957036"/>
            <a:ext cx="8197950" cy="14898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03888" tIns="51944" rIns="103888" bIns="51944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会議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研究データエコシステム「プラズマ・核融合クラウド」構築と関連技術の高度化</a:t>
            </a:r>
            <a:endParaRPr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同時開催：クラウドを利用した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QUEST 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装置実験のデータ解析環境構築</a:t>
            </a:r>
            <a:endParaRPr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https://indico.nifs.ac.jp/event/23/</a:t>
            </a:r>
          </a:p>
          <a:p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日時</a:t>
            </a:r>
            <a:r>
              <a:rPr lang="en-US" altLang="zh-TW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 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２０２５年２月２５日（火）</a:t>
            </a:r>
            <a:br>
              <a:rPr lang="zh-TW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場所</a:t>
            </a:r>
            <a:r>
              <a:rPr lang="zh-TW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：</a:t>
            </a:r>
            <a:r>
              <a:rPr lang="zh-TW" altLang="en-US" b="0" i="0" dirty="0">
                <a:effectLst/>
                <a:latin typeface="Roboto Light" panose="020F0502020204030204" pitchFamily="2" charset="0"/>
              </a:rPr>
              <a:t>研究棟</a:t>
            </a:r>
            <a:r>
              <a:rPr lang="ja-JP" altLang="en-US" dirty="0">
                <a:latin typeface="Roboto Light" panose="020F0502020204030204" pitchFamily="2" charset="0"/>
              </a:rPr>
              <a:t> </a:t>
            </a:r>
            <a:r>
              <a:rPr lang="en-US" altLang="ja-JP" dirty="0">
                <a:latin typeface="Roboto Light" panose="020F0502020204030204" pitchFamily="2" charset="0"/>
              </a:rPr>
              <a:t>I,</a:t>
            </a:r>
            <a:r>
              <a:rPr lang="ja-JP" altLang="en-US" dirty="0">
                <a:latin typeface="Roboto Light" panose="020F0502020204030204" pitchFamily="2" charset="0"/>
              </a:rPr>
              <a:t> </a:t>
            </a:r>
            <a:r>
              <a:rPr lang="en-US" altLang="ja-JP" dirty="0">
                <a:latin typeface="Roboto Light" panose="020F0502020204030204" pitchFamily="2" charset="0"/>
              </a:rPr>
              <a:t>401</a:t>
            </a:r>
            <a:r>
              <a:rPr lang="zh-TW" altLang="en-US" b="0" i="0" dirty="0">
                <a:effectLst/>
                <a:latin typeface="Roboto Light" panose="020F0502020204030204" pitchFamily="2" charset="0"/>
              </a:rPr>
              <a:t>会議室 </a:t>
            </a:r>
            <a:r>
              <a:rPr lang="en-US" altLang="zh-TW" b="0" i="0" dirty="0">
                <a:effectLst/>
                <a:latin typeface="Roboto Light" panose="020F0502020204030204" pitchFamily="2" charset="0"/>
              </a:rPr>
              <a:t>(NIFS)</a:t>
            </a:r>
            <a:endParaRPr lang="en-US" altLang="zh-TW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340BE55-C56B-4054-B6DD-E490D911F860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8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39B26484-A333-4CF1-8779-018B4835E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1832A19-2101-4CEB-BC52-D84E808CAE26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FBB292A-8279-4FBC-85F1-DC05C31AD855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4F53C8D-9D2B-4160-9E0B-379372717AA1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D971AB0-8A44-46AF-9137-BF49B9164712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C7794ED-40AC-B6AB-1E7B-27426222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28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3">
            <a:extLst>
              <a:ext uri="{FF2B5EF4-FFF2-40B4-BE49-F238E27FC236}">
                <a16:creationId xmlns:a16="http://schemas.microsoft.com/office/drawing/2014/main" id="{69D60DD5-D63D-48E3-FE6D-685859C5E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72" y="2706841"/>
            <a:ext cx="5699404" cy="34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8935470-FF0A-1081-E489-A6C4B859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9591"/>
            <a:ext cx="2743200" cy="365125"/>
          </a:xfrm>
        </p:spPr>
        <p:txBody>
          <a:bodyPr/>
          <a:lstStyle/>
          <a:p>
            <a:fld id="{2107F36D-B6D4-4812-968C-DF3BA2F8AFAD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82FACD8-F447-B2AE-BB66-0E314F2D734D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7FD2E18E-D826-0415-8262-F88D6BFA7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916E4E2-B706-77E5-E25D-802367A15C5C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A6A506B-14E0-2CE8-ECF4-8BDAE7F05855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4CF28A4-1C24-2D04-AB00-CA6FA83FE75C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18079C4-0902-73C8-3AE4-3C742706AFD8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423704-B30C-1774-07E9-C7FC77DB2950}"/>
              </a:ext>
            </a:extLst>
          </p:cNvPr>
          <p:cNvSpPr/>
          <p:nvPr/>
        </p:nvSpPr>
        <p:spPr>
          <a:xfrm>
            <a:off x="449511" y="120371"/>
            <a:ext cx="7513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データ可視化 ー</a:t>
            </a:r>
            <a:r>
              <a:rPr lang="en-US" altLang="ja-JP" sz="3200" dirty="0" err="1"/>
              <a:t>Jupyter</a:t>
            </a:r>
            <a:r>
              <a:rPr lang="en-US" altLang="ja-JP" sz="3200" dirty="0"/>
              <a:t> Server</a:t>
            </a:r>
            <a:r>
              <a:rPr lang="ja-JP" altLang="en-US" sz="3200" dirty="0"/>
              <a:t>の活用ー</a:t>
            </a:r>
            <a:endParaRPr lang="ja-JP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5A50CE-8FA3-4EF1-388D-82A2BBFDFB83}"/>
              </a:ext>
            </a:extLst>
          </p:cNvPr>
          <p:cNvSpPr txBox="1"/>
          <p:nvPr/>
        </p:nvSpPr>
        <p:spPr>
          <a:xfrm>
            <a:off x="377024" y="599471"/>
            <a:ext cx="10125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1. </a:t>
            </a:r>
            <a:r>
              <a:rPr lang="ja-JP" altLang="en-US" b="1" dirty="0"/>
              <a:t>活用の方法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データベースからデータを取得して、グラフを描画するテンプレートを</a:t>
            </a:r>
            <a:r>
              <a:rPr lang="en-US" altLang="ja-JP" b="1" dirty="0"/>
              <a:t>Python</a:t>
            </a:r>
            <a:r>
              <a:rPr lang="ja-JP" altLang="en-US" b="1" dirty="0"/>
              <a:t>で作成し、</a:t>
            </a:r>
            <a:r>
              <a:rPr lang="en-US" altLang="ja-JP" b="1" dirty="0" err="1"/>
              <a:t>Jupyter</a:t>
            </a:r>
            <a:r>
              <a:rPr lang="en-US" altLang="ja-JP" b="1" dirty="0"/>
              <a:t> Server</a:t>
            </a:r>
            <a:r>
              <a:rPr lang="ja-JP" altLang="en-US" b="1" dirty="0"/>
              <a:t>上に配置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テンプレートを利用して、</a:t>
            </a:r>
            <a:r>
              <a:rPr lang="ja-JP" altLang="en-US" b="1" dirty="0"/>
              <a:t>個々の研究者が異なる視点でグラフを閲覧・解析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59BA0B-6D9F-ED76-CC9C-5390DD9BE09D}"/>
              </a:ext>
            </a:extLst>
          </p:cNvPr>
          <p:cNvSpPr txBox="1"/>
          <p:nvPr/>
        </p:nvSpPr>
        <p:spPr>
          <a:xfrm>
            <a:off x="377024" y="1931480"/>
            <a:ext cx="5840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2. </a:t>
            </a:r>
            <a:r>
              <a:rPr lang="en-US" altLang="ja-JP" b="1" dirty="0" err="1"/>
              <a:t>Jupyter</a:t>
            </a:r>
            <a:r>
              <a:rPr lang="en-US" altLang="ja-JP" b="1" dirty="0"/>
              <a:t> Server</a:t>
            </a:r>
            <a:r>
              <a:rPr lang="ja-JP" altLang="en-US" b="1" dirty="0"/>
              <a:t>のデメリットと対策</a:t>
            </a:r>
          </a:p>
          <a:p>
            <a:r>
              <a:rPr lang="ja-JP" altLang="en-US" dirty="0"/>
              <a:t>　</a:t>
            </a:r>
            <a:r>
              <a:rPr lang="ja-JP" altLang="en-US" dirty="0">
                <a:solidFill>
                  <a:srgbClr val="FFFF00"/>
                </a:solidFill>
              </a:rPr>
              <a:t>▲</a:t>
            </a:r>
            <a:r>
              <a:rPr lang="ja-JP" altLang="en-US" dirty="0"/>
              <a:t> </a:t>
            </a:r>
            <a:r>
              <a:rPr lang="ja-JP" altLang="en-US" b="1" dirty="0"/>
              <a:t>サーバー負荷の問題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多人数が同時にログインすると、サーバー負荷が増加しフリーズの可能性あり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対策</a:t>
            </a:r>
            <a:r>
              <a:rPr lang="en-US" altLang="ja-JP" b="1" dirty="0"/>
              <a:t>:</a:t>
            </a:r>
            <a:r>
              <a:rPr lang="ja-JP" altLang="en-US" dirty="0"/>
              <a:t> 高性能なサーバーの導入、</a:t>
            </a:r>
            <a:endParaRPr lang="en-US" altLang="ja-JP" dirty="0"/>
          </a:p>
          <a:p>
            <a:pPr lvl="1"/>
            <a:r>
              <a:rPr lang="en-US" altLang="ja-JP" dirty="0"/>
              <a:t>	</a:t>
            </a:r>
            <a:r>
              <a:rPr lang="ja-JP" altLang="en-US" dirty="0"/>
              <a:t>リソース制限の設定</a:t>
            </a:r>
          </a:p>
          <a:p>
            <a:r>
              <a:rPr lang="ja-JP" altLang="en-US" dirty="0">
                <a:solidFill>
                  <a:srgbClr val="FFFF00"/>
                </a:solidFill>
              </a:rPr>
              <a:t>　▲</a:t>
            </a:r>
            <a:r>
              <a:rPr lang="ja-JP" altLang="en-US" dirty="0"/>
              <a:t> </a:t>
            </a:r>
            <a:r>
              <a:rPr lang="ja-JP" altLang="en-US" b="1" dirty="0"/>
              <a:t>セキュリティの問題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データの保護やアクセス制限が必要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対策</a:t>
            </a:r>
            <a:r>
              <a:rPr lang="en-US" altLang="ja-JP" b="1" dirty="0"/>
              <a:t>:</a:t>
            </a:r>
            <a:r>
              <a:rPr lang="ja-JP" altLang="en-US" dirty="0"/>
              <a:t> ユーザー認証とアクセス制御を適切に設定</a:t>
            </a:r>
            <a:endParaRPr lang="en-US" altLang="ja-JP" dirty="0">
              <a:solidFill>
                <a:srgbClr val="FFFF00"/>
              </a:solidFill>
            </a:endParaRPr>
          </a:p>
          <a:p>
            <a:r>
              <a:rPr lang="ja-JP" altLang="en-US" dirty="0">
                <a:solidFill>
                  <a:srgbClr val="FFFF00"/>
                </a:solidFill>
              </a:rPr>
              <a:t>　▲</a:t>
            </a:r>
            <a:r>
              <a:rPr lang="ja-JP" altLang="en-US" dirty="0"/>
              <a:t> </a:t>
            </a:r>
            <a:r>
              <a:rPr lang="ja-JP" altLang="en-US" b="1" dirty="0"/>
              <a:t>サーバー管理の負担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定期的なアップデートやメンテナンスが必要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管理者に負担がかかる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対策</a:t>
            </a:r>
            <a:r>
              <a:rPr lang="en-US" altLang="ja-JP" b="1" dirty="0"/>
              <a:t>:</a:t>
            </a:r>
            <a:r>
              <a:rPr lang="ja-JP" altLang="en-US" dirty="0"/>
              <a:t> 自動メンテナンススクリプトの活用、負荷分散の工夫</a:t>
            </a:r>
          </a:p>
          <a:p>
            <a:r>
              <a:rPr lang="ja-JP" altLang="en-US" dirty="0">
                <a:solidFill>
                  <a:srgbClr val="FFFF00"/>
                </a:solidFill>
              </a:rPr>
              <a:t>　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9EED4D4-81ED-0F10-114A-060EC8C0EBFC}"/>
              </a:ext>
            </a:extLst>
          </p:cNvPr>
          <p:cNvSpPr txBox="1"/>
          <p:nvPr/>
        </p:nvSpPr>
        <p:spPr>
          <a:xfrm>
            <a:off x="7171949" y="1904814"/>
            <a:ext cx="469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/>
              <a:t>ボタンや入力ボックスなどのある</a:t>
            </a:r>
            <a:endParaRPr lang="en-US" altLang="ja-JP" sz="1600" dirty="0"/>
          </a:p>
          <a:p>
            <a:pPr algn="ctr"/>
            <a:r>
              <a:rPr lang="ja-JP" altLang="en-US" sz="1600" b="1" dirty="0"/>
              <a:t>インタラクティブなユーザーインターフェース</a:t>
            </a:r>
            <a:r>
              <a:rPr lang="ja-JP" altLang="en-US" sz="1600" dirty="0"/>
              <a:t>を</a:t>
            </a:r>
            <a:endParaRPr lang="en-US" altLang="ja-JP" sz="1600" dirty="0"/>
          </a:p>
          <a:p>
            <a:pPr algn="ctr"/>
            <a:r>
              <a:rPr lang="en-US" altLang="ja-JP" sz="1600" dirty="0" err="1"/>
              <a:t>Jupyter</a:t>
            </a:r>
            <a:r>
              <a:rPr lang="en-US" altLang="ja-JP" sz="1600" dirty="0"/>
              <a:t> Server </a:t>
            </a:r>
            <a:r>
              <a:rPr lang="ja-JP" altLang="en-US" sz="1600" dirty="0"/>
              <a:t>と </a:t>
            </a:r>
            <a:r>
              <a:rPr lang="en-US" altLang="ja-JP" sz="1600" dirty="0"/>
              <a:t>voila</a:t>
            </a:r>
            <a:r>
              <a:rPr lang="ja-JP" altLang="en-US" sz="1600" dirty="0"/>
              <a:t>を用いて実現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F08FE7-B86C-EA94-1F0E-5B68C8BB8F88}"/>
              </a:ext>
            </a:extLst>
          </p:cNvPr>
          <p:cNvSpPr txBox="1"/>
          <p:nvPr/>
        </p:nvSpPr>
        <p:spPr>
          <a:xfrm>
            <a:off x="8305917" y="6145886"/>
            <a:ext cx="3768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(v</a:t>
            </a:r>
            <a:r>
              <a:rPr kumimoji="1" lang="en-US" altLang="ja-JP" sz="1200" dirty="0"/>
              <a:t>oila: https://github.com/voila-dashboards/voila)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4703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BBEC0B3-F9FD-7AB3-F2CE-C3B163AF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EF7816D-632C-1B55-E95C-CD15A49A727D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B2833483-0D6A-F2EA-B39C-CCDF83259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31D6212-3A5D-4013-9745-2DC7CC078FF2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E04B087-CC00-A8BB-8E13-665D8B78DC30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0D0CFF6-9358-7C48-08C9-7F8F11E435C6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ACEEEAE-42C8-51BA-395A-A091EB2FFA37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BD44C2-A4FB-CF17-2556-43F58075B06E}"/>
              </a:ext>
            </a:extLst>
          </p:cNvPr>
          <p:cNvSpPr/>
          <p:nvPr/>
        </p:nvSpPr>
        <p:spPr>
          <a:xfrm>
            <a:off x="449511" y="120371"/>
            <a:ext cx="6317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データ可視化 ー</a:t>
            </a:r>
            <a:r>
              <a:rPr lang="en-US" altLang="ja-JP" sz="3200" dirty="0" err="1"/>
              <a:t>VSCode</a:t>
            </a:r>
            <a:r>
              <a:rPr lang="ja-JP" altLang="en-US" sz="3200" dirty="0"/>
              <a:t>の活用ー</a:t>
            </a:r>
            <a:endParaRPr lang="ja-JP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C4C883-D253-D8DA-C6B9-C64AC515082B}"/>
              </a:ext>
            </a:extLst>
          </p:cNvPr>
          <p:cNvSpPr txBox="1"/>
          <p:nvPr/>
        </p:nvSpPr>
        <p:spPr>
          <a:xfrm>
            <a:off x="1419225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D34A2C-CDD9-95A6-CC5A-9F504878587B}"/>
              </a:ext>
            </a:extLst>
          </p:cNvPr>
          <p:cNvSpPr txBox="1"/>
          <p:nvPr/>
        </p:nvSpPr>
        <p:spPr>
          <a:xfrm>
            <a:off x="175395" y="631734"/>
            <a:ext cx="6504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ja-JP" altLang="en-US" b="1" dirty="0"/>
              <a:t>活用の方法</a:t>
            </a:r>
            <a:endParaRPr lang="en-US" altLang="ja-JP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先の</a:t>
            </a:r>
            <a:r>
              <a:rPr kumimoji="1" lang="en-US" altLang="ja-JP" dirty="0" err="1"/>
              <a:t>Jupyter</a:t>
            </a:r>
            <a:r>
              <a:rPr kumimoji="1" lang="en-US" altLang="ja-JP" dirty="0"/>
              <a:t> Server</a:t>
            </a:r>
            <a:r>
              <a:rPr kumimoji="1" lang="ja-JP" altLang="en-US" dirty="0"/>
              <a:t>で使用していたコードを</a:t>
            </a:r>
            <a:r>
              <a:rPr kumimoji="1" lang="en-US" altLang="ja-JP" b="1" dirty="0"/>
              <a:t>GitLab</a:t>
            </a:r>
            <a:r>
              <a:rPr kumimoji="1" lang="ja-JP" altLang="en-US" b="1" dirty="0"/>
              <a:t>で公開</a:t>
            </a:r>
            <a:endParaRPr kumimoji="1" lang="en-US" altLang="ja-JP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dirty="0"/>
              <a:t>各個人は</a:t>
            </a:r>
            <a:r>
              <a:rPr lang="ja-JP" altLang="en-US" dirty="0"/>
              <a:t>好みの開発環境（例えば</a:t>
            </a:r>
            <a:r>
              <a:rPr kumimoji="1" lang="en-US" altLang="ja-JP" dirty="0" err="1"/>
              <a:t>VSCode</a:t>
            </a:r>
            <a:r>
              <a:rPr kumimoji="1" lang="ja-JP" altLang="en-US" dirty="0"/>
              <a:t>）を用いて、</a:t>
            </a:r>
            <a:endParaRPr kumimoji="1" lang="en-US" altLang="ja-JP" dirty="0"/>
          </a:p>
          <a:p>
            <a:r>
              <a:rPr kumimoji="1" lang="en-US" altLang="ja-JP" dirty="0"/>
              <a:t>     </a:t>
            </a:r>
            <a:r>
              <a:rPr kumimoji="1" lang="ja-JP" altLang="en-US" dirty="0"/>
              <a:t>レポジトリをクローンして使用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5F042A-AB0C-11CD-4534-0A8B2B7DAC99}"/>
              </a:ext>
            </a:extLst>
          </p:cNvPr>
          <p:cNvSpPr txBox="1"/>
          <p:nvPr/>
        </p:nvSpPr>
        <p:spPr>
          <a:xfrm>
            <a:off x="175394" y="1910844"/>
            <a:ext cx="5996140" cy="258532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2. </a:t>
            </a:r>
            <a:r>
              <a:rPr lang="ja-JP" altLang="en-US" b="1" dirty="0"/>
              <a:t>各個人の開発環境を活用するメリット</a:t>
            </a:r>
          </a:p>
          <a:p>
            <a:r>
              <a:rPr lang="ja-JP" altLang="en-US" dirty="0"/>
              <a:t>　✅ </a:t>
            </a:r>
            <a:r>
              <a:rPr lang="ja-JP" altLang="en-US" b="1" dirty="0"/>
              <a:t>高度なカスタマイズが可能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各研究者が</a:t>
            </a:r>
            <a:r>
              <a:rPr lang="ja-JP" altLang="en-US" b="1" dirty="0"/>
              <a:t>独自のコードを作成し、自由にグラフの種類やレイアウトを変更可能</a:t>
            </a:r>
            <a:endParaRPr lang="ja-JP" altLang="en-US" dirty="0"/>
          </a:p>
          <a:p>
            <a:r>
              <a:rPr lang="ja-JP" altLang="en-US" dirty="0"/>
              <a:t>　✅ </a:t>
            </a:r>
            <a:r>
              <a:rPr lang="ja-JP" altLang="en-US" b="1" dirty="0"/>
              <a:t>オフラインでも利用可能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サーバーの状態に依存せず、</a:t>
            </a:r>
            <a:r>
              <a:rPr lang="ja-JP" altLang="en-US" b="1" dirty="0"/>
              <a:t>個々の</a:t>
            </a:r>
            <a:r>
              <a:rPr lang="en-US" altLang="ja-JP" b="1" dirty="0"/>
              <a:t>PC</a:t>
            </a:r>
            <a:r>
              <a:rPr lang="ja-JP" altLang="en-US" b="1" dirty="0"/>
              <a:t>で完結</a:t>
            </a:r>
            <a:endParaRPr lang="ja-JP" altLang="en-US" dirty="0"/>
          </a:p>
          <a:p>
            <a:r>
              <a:rPr lang="ja-JP" altLang="en-US" dirty="0"/>
              <a:t>　✅ </a:t>
            </a:r>
            <a:r>
              <a:rPr lang="ja-JP" altLang="en-US" b="1" dirty="0"/>
              <a:t>拡張機能による柔軟な開発と解析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err="1"/>
              <a:t>VSCode</a:t>
            </a:r>
            <a:r>
              <a:rPr lang="ja-JP" altLang="en-US" dirty="0"/>
              <a:t>の</a:t>
            </a:r>
            <a:r>
              <a:rPr lang="en-US" altLang="ja-JP" b="1" dirty="0"/>
              <a:t>Lint</a:t>
            </a:r>
            <a:r>
              <a:rPr lang="ja-JP" altLang="en-US" b="1" dirty="0"/>
              <a:t>機能、デバッガー、</a:t>
            </a:r>
            <a:r>
              <a:rPr lang="en-US" altLang="ja-JP" b="1" dirty="0"/>
              <a:t>Git</a:t>
            </a:r>
            <a:r>
              <a:rPr lang="ja-JP" altLang="en-US" b="1" dirty="0"/>
              <a:t>連携</a:t>
            </a:r>
            <a:r>
              <a:rPr lang="ja-JP" altLang="en-US" dirty="0"/>
              <a:t>などを活用可能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E13546-3E10-68F9-7A5A-C800709EA3EC}"/>
              </a:ext>
            </a:extLst>
          </p:cNvPr>
          <p:cNvSpPr txBox="1"/>
          <p:nvPr/>
        </p:nvSpPr>
        <p:spPr>
          <a:xfrm>
            <a:off x="175394" y="4664775"/>
            <a:ext cx="8701906" cy="175432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/>
              <a:t>3. </a:t>
            </a:r>
            <a:r>
              <a:rPr lang="ja-JP" altLang="en-US" b="1" dirty="0"/>
              <a:t>デメリットと課題</a:t>
            </a:r>
          </a:p>
          <a:p>
            <a:r>
              <a:rPr lang="ja-JP" altLang="en-US" dirty="0">
                <a:solidFill>
                  <a:srgbClr val="FFFF00"/>
                </a:solidFill>
              </a:rPr>
              <a:t>　▲</a:t>
            </a:r>
            <a:r>
              <a:rPr lang="ja-JP" altLang="en-US" dirty="0"/>
              <a:t> </a:t>
            </a:r>
            <a:r>
              <a:rPr lang="ja-JP" altLang="en-US" b="1" dirty="0"/>
              <a:t>環境構築が個々のユーザーに依存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環境構築には、それなりの作業量が発生する</a:t>
            </a:r>
            <a:endParaRPr lang="en-US" altLang="ja-JP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Python</a:t>
            </a:r>
            <a:r>
              <a:rPr lang="ja-JP" altLang="en-US" b="1" dirty="0"/>
              <a:t>、ライブラリ、データベース接続設定を各自で行う必要がある</a:t>
            </a:r>
            <a:endParaRPr lang="en-US" altLang="ja-JP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使用端末を変更する際は、再度環境構築を行わなければならない</a:t>
            </a:r>
            <a:endParaRPr lang="en-US" altLang="ja-JP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対策</a:t>
            </a:r>
            <a:r>
              <a:rPr lang="en-US" altLang="ja-JP" b="1" dirty="0"/>
              <a:t>:</a:t>
            </a:r>
            <a:r>
              <a:rPr lang="ja-JP" altLang="en-US" dirty="0"/>
              <a:t> 環境構築手順をドキュメント化し、</a:t>
            </a:r>
            <a:r>
              <a:rPr lang="en-US" altLang="ja-JP" dirty="0"/>
              <a:t>GitHub</a:t>
            </a:r>
            <a:r>
              <a:rPr lang="ja-JP" altLang="en-US" dirty="0"/>
              <a:t>で共有</a:t>
            </a:r>
          </a:p>
        </p:txBody>
      </p:sp>
      <p:pic>
        <p:nvPicPr>
          <p:cNvPr id="19" name="図 18" descr="コンピューター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0E69517-1F01-9ABB-5E03-284291D803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373" y="1559698"/>
            <a:ext cx="5829300" cy="38862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96834B8-5D7F-80E2-6ABB-9DF44F491F5B}"/>
              </a:ext>
            </a:extLst>
          </p:cNvPr>
          <p:cNvSpPr txBox="1"/>
          <p:nvPr/>
        </p:nvSpPr>
        <p:spPr>
          <a:xfrm>
            <a:off x="7240068" y="913367"/>
            <a:ext cx="3884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/>
              <a:t>VSCode</a:t>
            </a:r>
            <a:r>
              <a:rPr kumimoji="1" lang="ja-JP" altLang="en-US" dirty="0"/>
              <a:t>上でのグラフ描画</a:t>
            </a:r>
            <a:endParaRPr kumimoji="1" lang="en-US" altLang="ja-JP" dirty="0"/>
          </a:p>
          <a:p>
            <a:pPr algn="ctr"/>
            <a:r>
              <a:rPr lang="ja-JP" altLang="en-US" dirty="0"/>
              <a:t>（ボタンや入力ボックスのある</a:t>
            </a:r>
            <a:r>
              <a:rPr lang="en-US" altLang="ja-JP" dirty="0"/>
              <a:t>UI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956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2D0A44-EBD8-BC07-02E1-3DAA107CCB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731" y="2062996"/>
            <a:ext cx="5172298" cy="3476462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A3FED4-028F-A8F0-9E31-D737B6BF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1248D8F-EFF0-A588-67AE-144CC097591A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95EE7106-0E64-88A0-4487-96383F221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3FDF27B-EE39-641A-2287-5770402171E8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BAF7921-8E9E-F478-CEFE-2522CFDCF33E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2C5493F-D68E-35D5-859E-4903DE1A7F42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5D1DA86-EDD5-9028-1A37-790ECE204259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E4DFDF3-5DCB-B935-68AF-DC576C438BF2}"/>
              </a:ext>
            </a:extLst>
          </p:cNvPr>
          <p:cNvSpPr/>
          <p:nvPr/>
        </p:nvSpPr>
        <p:spPr>
          <a:xfrm>
            <a:off x="449511" y="120371"/>
            <a:ext cx="5798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データ可視化 ー</a:t>
            </a:r>
            <a:r>
              <a:rPr lang="en-US" altLang="ja-JP" sz="3200" dirty="0"/>
              <a:t>Dash</a:t>
            </a:r>
            <a:r>
              <a:rPr lang="ja-JP" altLang="en-US" sz="3200" dirty="0"/>
              <a:t>の活用ー</a:t>
            </a:r>
            <a:endParaRPr lang="ja-JP" altLang="ja-JP" sz="3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9EB2A8-154D-8E8A-6F96-02FF74F00761}"/>
              </a:ext>
            </a:extLst>
          </p:cNvPr>
          <p:cNvSpPr txBox="1"/>
          <p:nvPr/>
        </p:nvSpPr>
        <p:spPr>
          <a:xfrm>
            <a:off x="449511" y="906128"/>
            <a:ext cx="7240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1. Dash</a:t>
            </a:r>
            <a:r>
              <a:rPr lang="ja-JP" altLang="en-US" b="1" dirty="0"/>
              <a:t>とは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Dash</a:t>
            </a:r>
            <a:r>
              <a:rPr lang="ja-JP" altLang="en-US" dirty="0"/>
              <a:t>は、</a:t>
            </a:r>
            <a:r>
              <a:rPr lang="en-US" altLang="ja-JP" b="1" dirty="0"/>
              <a:t>Python</a:t>
            </a:r>
            <a:r>
              <a:rPr lang="ja-JP" altLang="en-US" b="1" dirty="0"/>
              <a:t>ベースの</a:t>
            </a:r>
            <a:r>
              <a:rPr lang="en-US" altLang="ja-JP" b="1" dirty="0"/>
              <a:t>Web</a:t>
            </a:r>
            <a:r>
              <a:rPr lang="ja-JP" altLang="en-US" b="1" dirty="0"/>
              <a:t>アプリケーションフレームワーク</a:t>
            </a:r>
            <a:endParaRPr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Flask + </a:t>
            </a:r>
            <a:r>
              <a:rPr lang="en-US" altLang="ja-JP" b="1" dirty="0" err="1"/>
              <a:t>Plotly</a:t>
            </a:r>
            <a:r>
              <a:rPr lang="en-US" altLang="ja-JP" b="1" dirty="0"/>
              <a:t> + React</a:t>
            </a:r>
            <a:r>
              <a:rPr lang="ja-JP" altLang="en-US" dirty="0"/>
              <a:t> を組み合わせた仕組み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HTML</a:t>
            </a:r>
            <a:r>
              <a:rPr lang="ja-JP" altLang="en-US" b="1" dirty="0"/>
              <a:t>や</a:t>
            </a:r>
            <a:r>
              <a:rPr lang="en-US" altLang="ja-JP" b="1" dirty="0"/>
              <a:t>JavaScript</a:t>
            </a:r>
            <a:r>
              <a:rPr lang="ja-JP" altLang="en-US" b="1" dirty="0"/>
              <a:t>の知識不要で、</a:t>
            </a:r>
            <a:r>
              <a:rPr lang="en-US" altLang="ja-JP" b="1" dirty="0"/>
              <a:t>Python</a:t>
            </a:r>
            <a:r>
              <a:rPr lang="ja-JP" altLang="en-US" b="1" dirty="0"/>
              <a:t>だけでインタラクティブなデータ可視化を実現</a:t>
            </a:r>
            <a:endParaRPr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EBE291-8988-67E0-1E27-6CA17E6740D2}"/>
              </a:ext>
            </a:extLst>
          </p:cNvPr>
          <p:cNvSpPr txBox="1"/>
          <p:nvPr/>
        </p:nvSpPr>
        <p:spPr>
          <a:xfrm>
            <a:off x="449511" y="2580426"/>
            <a:ext cx="5890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2. </a:t>
            </a:r>
            <a:r>
              <a:rPr lang="ja-JP" altLang="en-US" b="1" dirty="0"/>
              <a:t>ユーザー側メリット</a:t>
            </a:r>
          </a:p>
          <a:p>
            <a:r>
              <a:rPr lang="ja-JP" altLang="en-US" dirty="0"/>
              <a:t>　✅ </a:t>
            </a:r>
            <a:r>
              <a:rPr lang="en-US" altLang="ja-JP" b="1" dirty="0"/>
              <a:t>Web</a:t>
            </a:r>
            <a:r>
              <a:rPr lang="ja-JP" altLang="en-US" b="1" dirty="0"/>
              <a:t>ブラウザでデータ閲覧可能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ソフトウェアのインストール不要</a:t>
            </a:r>
            <a:r>
              <a:rPr lang="ja-JP" altLang="en-US" dirty="0"/>
              <a:t>で、誰でも簡単にアクセス可能</a:t>
            </a:r>
          </a:p>
          <a:p>
            <a:r>
              <a:rPr lang="ja-JP" altLang="en-US" dirty="0"/>
              <a:t>　✅ </a:t>
            </a:r>
            <a:r>
              <a:rPr lang="ja-JP" altLang="en-US" b="1" dirty="0"/>
              <a:t>インタラクティブなグラフ描画が可能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ユーザーが</a:t>
            </a:r>
            <a:r>
              <a:rPr lang="ja-JP" altLang="en-US" b="1" dirty="0"/>
              <a:t>リアルタイムにグラフを更新できる</a:t>
            </a:r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6E534A1-B210-6B3F-5E43-CF7E0A50BE9B}"/>
              </a:ext>
            </a:extLst>
          </p:cNvPr>
          <p:cNvSpPr txBox="1"/>
          <p:nvPr/>
        </p:nvSpPr>
        <p:spPr>
          <a:xfrm>
            <a:off x="449511" y="4523796"/>
            <a:ext cx="6769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3. </a:t>
            </a:r>
            <a:r>
              <a:rPr lang="ja-JP" altLang="en-US" b="1" dirty="0"/>
              <a:t>開発者側メリット</a:t>
            </a:r>
          </a:p>
          <a:p>
            <a:r>
              <a:rPr lang="ja-JP" altLang="en-US" dirty="0"/>
              <a:t>　✅ </a:t>
            </a:r>
            <a:r>
              <a:rPr lang="en-US" altLang="ja-JP" b="1" dirty="0"/>
              <a:t>Python</a:t>
            </a:r>
            <a:r>
              <a:rPr lang="ja-JP" altLang="en-US" b="1" dirty="0"/>
              <a:t>のみで開発可能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フロントエンド開発の知識が不要で、</a:t>
            </a:r>
            <a:r>
              <a:rPr lang="en-US" altLang="ja-JP" b="1" dirty="0"/>
              <a:t>Python</a:t>
            </a:r>
            <a:r>
              <a:rPr lang="ja-JP" altLang="en-US" b="1" dirty="0"/>
              <a:t>エンジニアだけで高度な可視化アプリを作成可能</a:t>
            </a:r>
            <a:endParaRPr lang="ja-JP" altLang="en-US" dirty="0"/>
          </a:p>
          <a:p>
            <a:r>
              <a:rPr lang="ja-JP" altLang="en-US" dirty="0"/>
              <a:t>　✅ </a:t>
            </a:r>
            <a:r>
              <a:rPr lang="ja-JP" altLang="en-US" b="1" dirty="0"/>
              <a:t>再利用性が高い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err="1"/>
              <a:t>Plotly</a:t>
            </a:r>
            <a:r>
              <a:rPr lang="ja-JP" altLang="en-US" dirty="0"/>
              <a:t>のグラフなど</a:t>
            </a:r>
            <a:r>
              <a:rPr lang="ja-JP" altLang="en-US" b="1" dirty="0"/>
              <a:t>コンポーネントの使いまわしが容易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D5D65EF-0D26-A387-AA3E-11D6BE02CE4A}"/>
              </a:ext>
            </a:extLst>
          </p:cNvPr>
          <p:cNvSpPr txBox="1"/>
          <p:nvPr/>
        </p:nvSpPr>
        <p:spPr>
          <a:xfrm>
            <a:off x="8110427" y="1731147"/>
            <a:ext cx="343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Web</a:t>
            </a:r>
            <a:r>
              <a:rPr kumimoji="1" lang="ja-JP" altLang="en-US" dirty="0"/>
              <a:t>ブラウザ上でのグラフ描画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251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0D50E9C-F7AB-05A3-2CCA-116FAFD9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6CDFDFE-797B-3EFD-9617-F57E48854DA6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5A92D680-4147-12CB-D898-1F71E1B0B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0AD48BD-40B1-7D5C-1491-85072274F999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9B911A2-4EF0-1740-927A-F6011D0F8371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923C7B9-FF3D-2E0B-DCE5-1F45518643DA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18C125C-8128-08B1-AE01-2FCDE25672E6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BC4E21-2F58-6E12-EAD0-2D0825C4357B}"/>
              </a:ext>
            </a:extLst>
          </p:cNvPr>
          <p:cNvSpPr/>
          <p:nvPr/>
        </p:nvSpPr>
        <p:spPr>
          <a:xfrm>
            <a:off x="449511" y="120371"/>
            <a:ext cx="7192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解析ツール　ー</a:t>
            </a:r>
            <a:r>
              <a:rPr lang="en-US" altLang="ja-JP" sz="3200" dirty="0"/>
              <a:t>GitLab</a:t>
            </a:r>
            <a:r>
              <a:rPr lang="ja-JP" altLang="en-US" sz="3200" dirty="0"/>
              <a:t>を介した提供ー</a:t>
            </a:r>
            <a:endParaRPr lang="ja-JP" altLang="ja-JP" sz="32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58CED86-C648-76B0-CC42-991D314B5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24" y="1069693"/>
            <a:ext cx="550105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解析ツールを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GitLab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を経由して提供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GitLabを利用することで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コードのバージョン管理や共同開発が容易</a:t>
            </a:r>
            <a:endParaRPr kumimoji="0" lang="en-US" altLang="ja-JP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現在提供されているツール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平衡計算コード</a:t>
            </a:r>
            <a:endParaRPr kumimoji="0" lang="en-US" altLang="ja-JP" sz="2400" b="1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磁力線追跡コード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粒子追跡コード</a:t>
            </a:r>
            <a:endParaRPr kumimoji="0" lang="en-US" altLang="ja-JP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今後の展望</a:t>
            </a: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en-US" sz="2400" dirty="0">
                <a:latin typeface="Arial" panose="020B0604020202020204" pitchFamily="34" charset="0"/>
              </a:rPr>
              <a:t>今後開発した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ツール</a:t>
            </a: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も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</a:t>
            </a: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や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GitHub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で提供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0C88C7B-3E23-3A34-B3C5-F8B8A1478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060" y="68506"/>
            <a:ext cx="2477053" cy="5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DF4838-B474-88BA-2DC5-836F9D0C5DBB}"/>
              </a:ext>
            </a:extLst>
          </p:cNvPr>
          <p:cNvSpPr txBox="1"/>
          <p:nvPr/>
        </p:nvSpPr>
        <p:spPr>
          <a:xfrm>
            <a:off x="5635256" y="6356350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800" dirty="0">
                <a:latin typeface="Arial" panose="020B0604020202020204" pitchFamily="34" charset="0"/>
              </a:rPr>
              <a:t>(https://gitlab.com/hasemac/tokamak_equilibrium </a:t>
            </a:r>
            <a:r>
              <a:rPr kumimoji="0" lang="ja-JP" altLang="en-US" sz="1800" dirty="0">
                <a:latin typeface="Arial" panose="020B0604020202020204" pitchFamily="34" charset="0"/>
              </a:rPr>
              <a:t>）</a:t>
            </a:r>
            <a:endParaRPr kumimoji="0" lang="en-US" altLang="ja-JP" sz="1800" dirty="0">
              <a:latin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pic>
        <p:nvPicPr>
          <p:cNvPr id="22" name="図 21" descr="コンピューター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FF4E560-E43E-0160-C549-B7FA4B1EE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64" y="824294"/>
            <a:ext cx="6179461" cy="3290563"/>
          </a:xfrm>
          <a:prstGeom prst="rect">
            <a:avLst/>
          </a:prstGeom>
        </p:spPr>
      </p:pic>
      <p:pic>
        <p:nvPicPr>
          <p:cNvPr id="24" name="図 23" descr="グラフ, 等高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8D1A64E-1AB4-55C7-C6C4-7E3534B87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21844" r="14946" b="15148"/>
          <a:stretch/>
        </p:blipFill>
        <p:spPr>
          <a:xfrm>
            <a:off x="5797650" y="4100487"/>
            <a:ext cx="2275696" cy="2275695"/>
          </a:xfrm>
          <a:prstGeom prst="rect">
            <a:avLst/>
          </a:prstGeom>
        </p:spPr>
      </p:pic>
      <p:pic>
        <p:nvPicPr>
          <p:cNvPr id="26" name="図 25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8F28143-9DFF-29B4-E39D-259F02013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 r="13429" b="20789"/>
          <a:stretch/>
        </p:blipFill>
        <p:spPr>
          <a:xfrm>
            <a:off x="8062713" y="4196135"/>
            <a:ext cx="1975118" cy="219337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AB808C6-0D57-EE08-C70D-62246826A28F}"/>
              </a:ext>
            </a:extLst>
          </p:cNvPr>
          <p:cNvSpPr txBox="1"/>
          <p:nvPr/>
        </p:nvSpPr>
        <p:spPr>
          <a:xfrm>
            <a:off x="10106326" y="4286232"/>
            <a:ext cx="196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上：</a:t>
            </a:r>
            <a:r>
              <a:rPr lang="en-US" altLang="ja-JP" dirty="0" err="1"/>
              <a:t>VSCode</a:t>
            </a:r>
            <a:r>
              <a:rPr lang="ja-JP" altLang="en-US" dirty="0"/>
              <a:t>上の</a:t>
            </a:r>
            <a:endParaRPr lang="en-US" altLang="ja-JP" dirty="0"/>
          </a:p>
          <a:p>
            <a:r>
              <a:rPr lang="ja-JP" altLang="en-US" dirty="0"/>
              <a:t>　　平衡計算</a:t>
            </a:r>
            <a:endParaRPr lang="en-US" altLang="ja-JP" dirty="0"/>
          </a:p>
          <a:p>
            <a:r>
              <a:rPr kumimoji="1" lang="ja-JP" altLang="en-US" dirty="0"/>
              <a:t>左：磁力線追跡</a:t>
            </a:r>
            <a:endParaRPr kumimoji="1" lang="en-US" altLang="ja-JP" dirty="0"/>
          </a:p>
          <a:p>
            <a:r>
              <a:rPr kumimoji="1" lang="ja-JP" altLang="en-US" dirty="0"/>
              <a:t>中：粒子追跡</a:t>
            </a:r>
          </a:p>
        </p:txBody>
      </p:sp>
    </p:spTree>
    <p:extLst>
      <p:ext uri="{BB962C8B-B14F-4D97-AF65-F5344CB8AC3E}">
        <p14:creationId xmlns:p14="http://schemas.microsoft.com/office/powerpoint/2010/main" val="1247574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0D50E9C-F7AB-05A3-2CCA-116FAFD9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883" y="6356350"/>
            <a:ext cx="2743200" cy="365125"/>
          </a:xfrm>
        </p:spPr>
        <p:txBody>
          <a:bodyPr/>
          <a:lstStyle/>
          <a:p>
            <a:fld id="{2107F36D-B6D4-4812-968C-DF3BA2F8AFAD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6CDFDFE-797B-3EFD-9617-F57E48854DA6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5A92D680-4147-12CB-D898-1F71E1B0B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0AD48BD-40B1-7D5C-1491-85072274F999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9B911A2-4EF0-1740-927A-F6011D0F8371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923C7B9-FF3D-2E0B-DCE5-1F45518643DA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18C125C-8128-08B1-AE01-2FCDE25672E6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BC4E21-2F58-6E12-EAD0-2D0825C4357B}"/>
              </a:ext>
            </a:extLst>
          </p:cNvPr>
          <p:cNvSpPr/>
          <p:nvPr/>
        </p:nvSpPr>
        <p:spPr>
          <a:xfrm>
            <a:off x="449511" y="120371"/>
            <a:ext cx="3607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/>
              <a:t>Git</a:t>
            </a:r>
            <a:r>
              <a:rPr lang="ja-JP" altLang="en-US" sz="3200" dirty="0"/>
              <a:t>を活用する利点</a:t>
            </a:r>
            <a:endParaRPr lang="ja-JP" altLang="ja-JP" sz="32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26F3514-6055-E013-4BD3-A0C8CACE3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3" y="2045491"/>
            <a:ext cx="60819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コード管理の便利さ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変更履歴を追跡できる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バージョン管理が容易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コードのバックアップとしても機能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チームでの開発がスムーズ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複数人での編集・修正が可能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コードのレビューやコメント機能が使える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CI/CD機能を利用した自動化も可能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57A453E1-128F-1699-0595-D376D9AB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22" y="90898"/>
            <a:ext cx="5265181" cy="33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0F6D5C-202A-E71F-4D96-FF7D653DC549}"/>
              </a:ext>
            </a:extLst>
          </p:cNvPr>
          <p:cNvSpPr txBox="1"/>
          <p:nvPr/>
        </p:nvSpPr>
        <p:spPr>
          <a:xfrm>
            <a:off x="8865340" y="2785784"/>
            <a:ext cx="268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(https://zenn.dev/code_journey_ys/articles/7c7dba4450ff18)</a:t>
            </a:r>
            <a:endParaRPr kumimoji="1" lang="ja-JP" altLang="en-US" sz="1200" dirty="0"/>
          </a:p>
        </p:txBody>
      </p:sp>
      <p:pic>
        <p:nvPicPr>
          <p:cNvPr id="10242" name="Picture 2" descr="パソコンを使うスポーツウェアを着た人のイラスト（男性）">
            <a:extLst>
              <a:ext uri="{FF2B5EF4-FFF2-40B4-BE49-F238E27FC236}">
                <a16:creationId xmlns:a16="http://schemas.microsoft.com/office/drawing/2014/main" id="{392D973A-9811-43EC-B372-821A6953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37" y="1139142"/>
            <a:ext cx="897320" cy="8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会社で働く人のイラスト（女性）">
            <a:extLst>
              <a:ext uri="{FF2B5EF4-FFF2-40B4-BE49-F238E27FC236}">
                <a16:creationId xmlns:a16="http://schemas.microsoft.com/office/drawing/2014/main" id="{7F488E3E-2D38-1F4B-C1ED-2252E6B1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6044" y="1506127"/>
            <a:ext cx="897320" cy="8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私服で働く人のイラスト（女性）">
            <a:extLst>
              <a:ext uri="{FF2B5EF4-FFF2-40B4-BE49-F238E27FC236}">
                <a16:creationId xmlns:a16="http://schemas.microsoft.com/office/drawing/2014/main" id="{A4DDAE51-5895-1225-9E4F-E766C6FF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62" y="2195096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humbnail Image コードレビューの概念を説明している絵">
            <a:extLst>
              <a:ext uri="{FF2B5EF4-FFF2-40B4-BE49-F238E27FC236}">
                <a16:creationId xmlns:a16="http://schemas.microsoft.com/office/drawing/2014/main" id="{4B34D510-2A23-05A3-C0A3-4E1EC4132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" b="31029"/>
          <a:stretch/>
        </p:blipFill>
        <p:spPr bwMode="auto">
          <a:xfrm>
            <a:off x="6831062" y="3953964"/>
            <a:ext cx="4005641" cy="25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6AE666-B840-CD37-A6D7-18ECF6BB1069}"/>
              </a:ext>
            </a:extLst>
          </p:cNvPr>
          <p:cNvSpPr txBox="1"/>
          <p:nvPr/>
        </p:nvSpPr>
        <p:spPr>
          <a:xfrm>
            <a:off x="7241138" y="3998680"/>
            <a:ext cx="3185487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チーム開発のコードレビュー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EDFE8A-18B8-95F6-A697-E9EA93823048}"/>
              </a:ext>
            </a:extLst>
          </p:cNvPr>
          <p:cNvSpPr txBox="1"/>
          <p:nvPr/>
        </p:nvSpPr>
        <p:spPr>
          <a:xfrm>
            <a:off x="6505424" y="324034"/>
            <a:ext cx="180049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バージョン管理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6F07F2-93DF-62FD-EC02-4CE9B46E0104}"/>
              </a:ext>
            </a:extLst>
          </p:cNvPr>
          <p:cNvSpPr txBox="1"/>
          <p:nvPr/>
        </p:nvSpPr>
        <p:spPr>
          <a:xfrm>
            <a:off x="354516" y="927143"/>
            <a:ext cx="541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解析ツールに限らず、実験の遂行には多様で膨大なコードが必要になる。</a:t>
            </a:r>
          </a:p>
        </p:txBody>
      </p:sp>
    </p:spTree>
    <p:extLst>
      <p:ext uri="{BB962C8B-B14F-4D97-AF65-F5344CB8AC3E}">
        <p14:creationId xmlns:p14="http://schemas.microsoft.com/office/powerpoint/2010/main" val="25254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0D50E9C-F7AB-05A3-2CCA-116FAFD9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6CDFDFE-797B-3EFD-9617-F57E48854DA6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5A92D680-4147-12CB-D898-1F71E1B0B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0AD48BD-40B1-7D5C-1491-85072274F999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9B911A2-4EF0-1740-927A-F6011D0F8371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923C7B9-FF3D-2E0B-DCE5-1F45518643DA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18C125C-8128-08B1-AE01-2FCDE25672E6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BC4E21-2F58-6E12-EAD0-2D0825C4357B}"/>
              </a:ext>
            </a:extLst>
          </p:cNvPr>
          <p:cNvSpPr/>
          <p:nvPr/>
        </p:nvSpPr>
        <p:spPr>
          <a:xfrm>
            <a:off x="449511" y="120371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解析ツール　ー利用するための環境構築ー</a:t>
            </a:r>
            <a:endParaRPr lang="ja-JP" altLang="ja-JP" sz="32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496050-D608-9964-CF43-CBE8BE883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81" y="787650"/>
            <a:ext cx="59170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解析ツールを実行するには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環境構築が必要</a:t>
            </a:r>
            <a:endParaRPr kumimoji="0" lang="en-US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ja-JP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環境構築の手順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VSCodeなどの開発環境のセットアップ</a:t>
            </a:r>
            <a:endParaRPr kumimoji="0" lang="en-US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GitとPythonのインストール</a:t>
            </a:r>
            <a:endParaRPr kumimoji="0" lang="en-US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GitLabリポジトリのクローン</a:t>
            </a:r>
            <a:endParaRPr kumimoji="0" lang="en-US" altLang="ja-JP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平衡計算で用いる計算行列のダウンロードと配置</a:t>
            </a:r>
            <a:endParaRPr kumimoji="0" lang="en-US" altLang="ja-JP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Pythonの仮想環境（venv, condaなど）の構築</a:t>
            </a:r>
            <a:endParaRPr kumimoji="0" lang="en-US" altLang="ja-JP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必要なPythonモジュールのインストール</a:t>
            </a:r>
            <a:endParaRPr kumimoji="0" lang="en-US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これらの作業を行うことで、解析ツールが利用可能に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10C92B17-9604-005E-D418-526AB8D1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44" y="893718"/>
            <a:ext cx="2800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ombined logo">
            <a:extLst>
              <a:ext uri="{FF2B5EF4-FFF2-40B4-BE49-F238E27FC236}">
                <a16:creationId xmlns:a16="http://schemas.microsoft.com/office/drawing/2014/main" id="{46A814B0-CDBB-8675-3193-B8C477AF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31" y="820126"/>
            <a:ext cx="283066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067143F-D871-64B0-4C02-E11C61977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59" y="2004561"/>
            <a:ext cx="739346" cy="739346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D1CB7A2-905D-14D2-1BC1-D873FB8F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096" y="1969001"/>
            <a:ext cx="2477053" cy="5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パソコンを使って働く白衣の人のイラスト（男性）">
            <a:extLst>
              <a:ext uri="{FF2B5EF4-FFF2-40B4-BE49-F238E27FC236}">
                <a16:creationId xmlns:a16="http://schemas.microsoft.com/office/drawing/2014/main" id="{75361E95-BCAF-F95E-655B-72410AF4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341" y="2458816"/>
            <a:ext cx="2566340" cy="25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歯車・ギアのイラスト">
            <a:extLst>
              <a:ext uri="{FF2B5EF4-FFF2-40B4-BE49-F238E27FC236}">
                <a16:creationId xmlns:a16="http://schemas.microsoft.com/office/drawing/2014/main" id="{7D2083D6-E0E7-8F2C-ABB4-ED9216025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08" y="1672795"/>
            <a:ext cx="1468178" cy="14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B1E63342-030E-8B09-B52F-1C68478B0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24" y="3872828"/>
            <a:ext cx="74366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環境構築の難しさ</a:t>
            </a:r>
            <a:endParaRPr kumimoji="0" lang="en-US" altLang="ja-JP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多くの手順を踏む必要がある</a:t>
            </a:r>
            <a:endParaRPr kumimoji="0" lang="en-US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環境構築に失敗すると解析ツールが動作しない</a:t>
            </a:r>
            <a:endParaRPr kumimoji="0" lang="en-US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使用端末を変更するたびに環境構築が必要</a:t>
            </a:r>
            <a:endParaRPr kumimoji="0" lang="en-US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ja-JP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今後の改善策</a:t>
            </a:r>
            <a:endParaRPr kumimoji="0" lang="en-US" altLang="ja-JP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Dockerや仮想環境を活用し、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簡単に環境構築できるようにする</a:t>
            </a:r>
            <a:endParaRPr kumimoji="0" lang="en-US" altLang="ja-JP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セットアップスクリプトを用意し、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環境構築を自動化</a:t>
            </a:r>
            <a:endParaRPr kumimoji="0" lang="en-US" altLang="ja-JP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GitLabのCI/CDを活用し、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環境構築を簡略化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2" descr="困る男性のイラスト | かわいいフリー素材集 いらすとや">
            <a:extLst>
              <a:ext uri="{FF2B5EF4-FFF2-40B4-BE49-F238E27FC236}">
                <a16:creationId xmlns:a16="http://schemas.microsoft.com/office/drawing/2014/main" id="{C770ACEE-5A9F-2386-B08A-ED20476B7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/>
          <a:stretch/>
        </p:blipFill>
        <p:spPr bwMode="auto">
          <a:xfrm>
            <a:off x="7737475" y="4287302"/>
            <a:ext cx="1788713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思考の吹き出し: 雲形 18">
            <a:extLst>
              <a:ext uri="{FF2B5EF4-FFF2-40B4-BE49-F238E27FC236}">
                <a16:creationId xmlns:a16="http://schemas.microsoft.com/office/drawing/2014/main" id="{5E6C3185-F1CA-F6DD-0A56-9D7AC31999CC}"/>
              </a:ext>
            </a:extLst>
          </p:cNvPr>
          <p:cNvSpPr/>
          <p:nvPr/>
        </p:nvSpPr>
        <p:spPr>
          <a:xfrm>
            <a:off x="6862677" y="3528932"/>
            <a:ext cx="2120420" cy="1174841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A99AD0F-D6A5-689C-C8AF-21B317460912}"/>
              </a:ext>
            </a:extLst>
          </p:cNvPr>
          <p:cNvSpPr txBox="1"/>
          <p:nvPr/>
        </p:nvSpPr>
        <p:spPr>
          <a:xfrm>
            <a:off x="6908474" y="3860215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どこから始めればいいの？</a:t>
            </a:r>
          </a:p>
        </p:txBody>
      </p:sp>
    </p:spTree>
    <p:extLst>
      <p:ext uri="{BB962C8B-B14F-4D97-AF65-F5344CB8AC3E}">
        <p14:creationId xmlns:p14="http://schemas.microsoft.com/office/powerpoint/2010/main" val="404741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2F2A266-B722-593D-8AEC-21D9ED0B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BCB8A12-7525-4493-AE3F-30CCEED44C8F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96DB58DE-8520-65CF-3B51-3174EF86D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5CDFD6F-BCCA-EC93-F2E5-2E6446D94602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CAA49E9-0705-D2DC-B90D-6338DC5A01DC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50F39EA-82F8-B9DA-F03E-C92BABCC25BC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58903C0-3E74-D11D-5C74-6357511F467D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DDF9070-6A16-F238-563B-E5F23A66C26F}"/>
              </a:ext>
            </a:extLst>
          </p:cNvPr>
          <p:cNvSpPr/>
          <p:nvPr/>
        </p:nvSpPr>
        <p:spPr>
          <a:xfrm>
            <a:off x="449511" y="12037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まとめ</a:t>
            </a:r>
            <a:endParaRPr lang="ja-JP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A8AABE-21C4-0B1B-1A5C-7C3BC5CDA356}"/>
              </a:ext>
            </a:extLst>
          </p:cNvPr>
          <p:cNvSpPr txBox="1"/>
          <p:nvPr/>
        </p:nvSpPr>
        <p:spPr>
          <a:xfrm>
            <a:off x="542260" y="881213"/>
            <a:ext cx="113693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✅ </a:t>
            </a:r>
            <a:r>
              <a:rPr lang="ja-JP" altLang="en-US" sz="2400" b="1" dirty="0"/>
              <a:t>実験データの管理と活用の重要性</a:t>
            </a:r>
            <a:endParaRPr lang="ja-JP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QUEST</a:t>
            </a:r>
            <a:r>
              <a:rPr lang="ja-JP" altLang="en-US" sz="2000" dirty="0"/>
              <a:t>装置の実験データを効率的に管理・解析するため、</a:t>
            </a:r>
            <a:r>
              <a:rPr lang="ja-JP" altLang="en-US" sz="2000" b="1" dirty="0"/>
              <a:t>リレーショナルデータベースを活用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err="1"/>
              <a:t>Jupyter</a:t>
            </a:r>
            <a:r>
              <a:rPr lang="en-US" altLang="ja-JP" sz="2000" b="1" dirty="0"/>
              <a:t> Server</a:t>
            </a:r>
            <a:r>
              <a:rPr lang="ja-JP" altLang="en-US" sz="2000" b="1" dirty="0"/>
              <a:t>や</a:t>
            </a:r>
            <a:r>
              <a:rPr lang="en-US" altLang="ja-JP" sz="2000" b="1" dirty="0" err="1"/>
              <a:t>VSCode</a:t>
            </a:r>
            <a:r>
              <a:rPr lang="ja-JP" altLang="en-US" sz="2000" b="1" dirty="0"/>
              <a:t>を用いた柔軟なデータ可視化</a:t>
            </a:r>
            <a:r>
              <a:rPr lang="ja-JP" altLang="en-US" sz="2000" dirty="0"/>
              <a:t>を実現</a:t>
            </a:r>
            <a:endParaRPr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endParaRPr lang="ja-JP" altLang="en-US" sz="2000" dirty="0"/>
          </a:p>
          <a:p>
            <a:r>
              <a:rPr lang="ja-JP" altLang="en-US" sz="2400" dirty="0"/>
              <a:t>✅ </a:t>
            </a:r>
            <a:r>
              <a:rPr lang="ja-JP" altLang="en-US" sz="2400" b="1" dirty="0"/>
              <a:t>解析ツールの提供と環境構築の課題</a:t>
            </a:r>
            <a:endParaRPr lang="ja-JP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/>
              <a:t>GitLab</a:t>
            </a:r>
            <a:r>
              <a:rPr lang="ja-JP" altLang="en-US" sz="2000" b="1" dirty="0"/>
              <a:t>を活用して解析ツールを公開</a:t>
            </a:r>
            <a:r>
              <a:rPr lang="ja-JP" altLang="en-US" sz="2000" dirty="0"/>
              <a:t>し、チームでの開発・運用を支援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解析環境のセットアップには</a:t>
            </a:r>
            <a:r>
              <a:rPr lang="ja-JP" altLang="en-US" sz="2000" b="1" dirty="0"/>
              <a:t>多くの手順が必要</a:t>
            </a:r>
            <a:r>
              <a:rPr lang="ja-JP" altLang="en-US" sz="2000" dirty="0"/>
              <a:t>（</a:t>
            </a:r>
            <a:r>
              <a:rPr lang="en-US" altLang="ja-JP" sz="2000" dirty="0" err="1"/>
              <a:t>VSCode</a:t>
            </a:r>
            <a:r>
              <a:rPr lang="ja-JP" altLang="en-US" sz="2000" dirty="0"/>
              <a:t>設定、</a:t>
            </a:r>
            <a:r>
              <a:rPr lang="en-US" altLang="ja-JP" sz="2000" dirty="0"/>
              <a:t>Git/Python</a:t>
            </a:r>
            <a:r>
              <a:rPr lang="ja-JP" altLang="en-US" sz="2000" dirty="0"/>
              <a:t>インストール、仮想環境構築 など）</a:t>
            </a:r>
          </a:p>
          <a:p>
            <a:endParaRPr lang="en-US" altLang="ja-JP" sz="2000" dirty="0"/>
          </a:p>
          <a:p>
            <a:r>
              <a:rPr lang="ja-JP" altLang="en-US" sz="2400" dirty="0"/>
              <a:t>✅ </a:t>
            </a:r>
            <a:r>
              <a:rPr lang="ja-JP" altLang="en-US" sz="2400" b="1" dirty="0"/>
              <a:t>今後の改善策</a:t>
            </a:r>
            <a:endParaRPr lang="ja-JP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 dirty="0"/>
              <a:t>環境構築の簡素化</a:t>
            </a:r>
            <a:r>
              <a:rPr lang="en-US" altLang="ja-JP" sz="2000" b="1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Docker</a:t>
            </a:r>
            <a:r>
              <a:rPr lang="ja-JP" altLang="en-US" sz="2000" dirty="0"/>
              <a:t>やセットアップスクリプトの導入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 dirty="0"/>
              <a:t>より多くの解析ツールを</a:t>
            </a:r>
            <a:r>
              <a:rPr lang="en-US" altLang="ja-JP" sz="2000" b="1" dirty="0"/>
              <a:t>GitLab</a:t>
            </a:r>
            <a:r>
              <a:rPr lang="ja-JP" altLang="en-US" sz="2000" b="1" dirty="0"/>
              <a:t>で公開し、研究者の利用を促進</a:t>
            </a:r>
            <a:endParaRPr lang="ja-JP" altLang="en-US" sz="2000" dirty="0"/>
          </a:p>
          <a:p>
            <a:endParaRPr lang="en-US" altLang="ja-JP" sz="2000" dirty="0"/>
          </a:p>
          <a:p>
            <a:r>
              <a:rPr lang="ja-JP" altLang="en-US" sz="2400" dirty="0"/>
              <a:t>📌 </a:t>
            </a:r>
            <a:r>
              <a:rPr lang="ja-JP" altLang="en-US" sz="2400" b="1" dirty="0"/>
              <a:t>今後の発展に向けた取り組みを進めることで、より多くの研究者が容易にデータ解析に参加できる環境を目指す。</a:t>
            </a:r>
            <a:endParaRPr lang="ja-JP" altLang="en-US" sz="2400" dirty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1115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0F6EB7-FD9B-4388-ABEE-EF649A7FCCAE}"/>
              </a:ext>
            </a:extLst>
          </p:cNvPr>
          <p:cNvSpPr txBox="1"/>
          <p:nvPr/>
        </p:nvSpPr>
        <p:spPr>
          <a:xfrm>
            <a:off x="1281853" y="622882"/>
            <a:ext cx="7007046" cy="3890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kumimoji="1" lang="ja-JP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内容</a:t>
            </a:r>
            <a:endParaRPr lang="en-US" altLang="ja-JP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はじめに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ja-JP" altLang="en-US" sz="3200" dirty="0"/>
              <a:t>リレーショナルデータベースの活用</a:t>
            </a:r>
            <a:endParaRPr lang="en-US" altLang="ja-JP" sz="3200" dirty="0"/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データの可視化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解析ツールとコードの管理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まとめ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AFD4A5A-8A04-4E49-8E29-BD12F1FCDACD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9AAA7C31-13B8-471E-8D97-18EBD0DDB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965E201-0BB0-41E6-8F07-689729BA1148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F983748-6D66-43BD-B609-4707516F0C50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3A1F957-AF71-45FB-8443-30DCDBB68EA4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FA417FD-3128-4F04-8FBD-C9F6754DE1D8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8479D6C-3860-76BA-F66E-7FFFC36A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19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99DFE2-0684-84A2-DD9F-39BBC18F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758B0B2-77F0-D3EF-9F74-CE72F6C4CA49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8047D638-9126-99FE-F6B2-CA5F9EF85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7A202BB-8835-E7BD-ABB3-2A6427722164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C310B94-C679-7607-B9A8-C6311AB113DF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B5C2DB7-02FE-A08C-C2E6-1D9CF3668865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5D09D2F-6F2A-42AD-7FC0-696DFD898CE3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99A67C-E64D-0F36-B050-01F1C96400D1}"/>
              </a:ext>
            </a:extLst>
          </p:cNvPr>
          <p:cNvSpPr txBox="1"/>
          <p:nvPr/>
        </p:nvSpPr>
        <p:spPr>
          <a:xfrm>
            <a:off x="5004815" y="1382286"/>
            <a:ext cx="676624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ja-JP" altLang="en-US" sz="2000" b="1" dirty="0"/>
              <a:t>九州大学応用力学研究所</a:t>
            </a:r>
            <a:r>
              <a:rPr lang="ja-JP" altLang="en-US" sz="2000" dirty="0"/>
              <a:t>は</a:t>
            </a:r>
            <a:r>
              <a:rPr lang="ja-JP" altLang="en-US" sz="2000" b="1" dirty="0"/>
              <a:t>共同利用・共同研究拠点</a:t>
            </a:r>
            <a:r>
              <a:rPr lang="ja-JP" altLang="en-US" sz="2000" dirty="0"/>
              <a:t>として、多くの研究者が利用可能な環境を提供。 </a:t>
            </a:r>
            <a:endParaRPr lang="en-US" altLang="ja-JP" sz="2000" dirty="0"/>
          </a:p>
          <a:p>
            <a:pPr marL="285750" indent="-285750">
              <a:buFontTx/>
              <a:buChar char="-"/>
            </a:pPr>
            <a:endParaRPr lang="en-US" altLang="ja-JP" sz="2000" dirty="0"/>
          </a:p>
          <a:p>
            <a:pPr marL="285750" indent="-285750">
              <a:buFontTx/>
              <a:buChar char="-"/>
            </a:pPr>
            <a:r>
              <a:rPr lang="en-US" altLang="ja-JP" sz="2000" dirty="0"/>
              <a:t> </a:t>
            </a:r>
            <a:r>
              <a:rPr lang="ja-JP" altLang="en-US" sz="2000" b="1" dirty="0"/>
              <a:t>高温プラズマ理工学研究センター</a:t>
            </a:r>
            <a:r>
              <a:rPr lang="ja-JP" altLang="en-US" sz="2000" dirty="0"/>
              <a:t>の</a:t>
            </a:r>
            <a:r>
              <a:rPr lang="en-US" altLang="ja-JP" sz="2000" b="1" dirty="0"/>
              <a:t>QUEST</a:t>
            </a:r>
            <a:r>
              <a:rPr lang="ja-JP" altLang="en-US" sz="2000" b="1" dirty="0"/>
              <a:t>装置</a:t>
            </a:r>
            <a:r>
              <a:rPr lang="ja-JP" altLang="en-US" sz="2000" dirty="0"/>
              <a:t>は</a:t>
            </a:r>
            <a:r>
              <a:rPr lang="ja-JP" altLang="en-US" sz="2000" b="1" dirty="0"/>
              <a:t>双方向型共同研究</a:t>
            </a:r>
            <a:r>
              <a:rPr lang="ja-JP" altLang="en-US" sz="2000" dirty="0"/>
              <a:t>（来年度より</a:t>
            </a:r>
            <a:r>
              <a:rPr lang="ja-JP" altLang="en-US" sz="2000" b="1" dirty="0"/>
              <a:t>基盤施設型共同研究</a:t>
            </a:r>
            <a:r>
              <a:rPr lang="ja-JP" altLang="en-US" sz="2000" dirty="0"/>
              <a:t>）の設備として、学内外の研究者・学生が積極的に参加可能。</a:t>
            </a:r>
            <a:endParaRPr lang="en-US" altLang="ja-JP" sz="2000" dirty="0"/>
          </a:p>
          <a:p>
            <a:pPr marL="285750" indent="-285750">
              <a:buFontTx/>
              <a:buChar char="-"/>
            </a:pPr>
            <a:endParaRPr lang="en-US" altLang="ja-JP" sz="2000" dirty="0"/>
          </a:p>
          <a:p>
            <a:pPr marL="285750" indent="-285750">
              <a:buFontTx/>
              <a:buChar char="-"/>
            </a:pPr>
            <a:r>
              <a:rPr lang="ja-JP" altLang="en-US" sz="2000" dirty="0"/>
              <a:t>これらの特性</a:t>
            </a:r>
            <a:r>
              <a:rPr lang="ja-JP" altLang="en-US" sz="2000"/>
              <a:t>を活かすために、</a:t>
            </a:r>
            <a:r>
              <a:rPr lang="ja-JP" altLang="en-US" sz="2000" b="1" dirty="0"/>
              <a:t>誰もが容易に</a:t>
            </a:r>
            <a:r>
              <a:rPr lang="en-US" altLang="ja-JP" sz="2000" b="1" dirty="0"/>
              <a:t>QUEST</a:t>
            </a:r>
            <a:r>
              <a:rPr lang="ja-JP" altLang="en-US" sz="2000" b="1" dirty="0"/>
              <a:t>の実験データにアクセスし、解析できる環境を整備することが重要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285750" indent="-285750">
              <a:buFontTx/>
              <a:buChar char="-"/>
            </a:pPr>
            <a:endParaRPr lang="en-US" altLang="ja-JP" sz="2000" b="1" dirty="0"/>
          </a:p>
          <a:p>
            <a:pPr marL="285750" indent="-285750">
              <a:buFontTx/>
              <a:buChar char="-"/>
            </a:pPr>
            <a:endParaRPr lang="en-US" altLang="ja-JP" sz="2000" b="1" dirty="0"/>
          </a:p>
          <a:p>
            <a:pPr marL="285750" indent="-285750">
              <a:buFontTx/>
              <a:buChar char="-"/>
            </a:pPr>
            <a:endParaRPr lang="en-US" altLang="ja-JP" sz="2000" b="1" dirty="0"/>
          </a:p>
          <a:p>
            <a:pPr marL="285750" indent="-285750">
              <a:buFontTx/>
              <a:buChar char="-"/>
            </a:pPr>
            <a:r>
              <a:rPr lang="ja-JP" altLang="en-US" sz="2000" b="1" dirty="0"/>
              <a:t>本発表では、</a:t>
            </a:r>
            <a:r>
              <a:rPr lang="en-US" altLang="ja-JP" sz="2000" b="1" dirty="0"/>
              <a:t>QUEST</a:t>
            </a:r>
            <a:r>
              <a:rPr lang="ja-JP" altLang="en-US" sz="2000" b="1" dirty="0"/>
              <a:t>装置実験データ解析システムの新たな構築と、その活用方法について紹介する。</a:t>
            </a:r>
            <a:r>
              <a:rPr lang="ja-JP" altLang="en-US" sz="2000" dirty="0"/>
              <a:t>  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0ADC2F-6AD9-DBFB-49AF-889082D55E68}"/>
              </a:ext>
            </a:extLst>
          </p:cNvPr>
          <p:cNvSpPr/>
          <p:nvPr/>
        </p:nvSpPr>
        <p:spPr>
          <a:xfrm>
            <a:off x="420937" y="131679"/>
            <a:ext cx="903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はじめに　ー 開かれた実験・研究環境の構築 ー</a:t>
            </a:r>
            <a:endParaRPr lang="ja-JP" altLang="ja-JP" sz="32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9E0F08B-4403-CFA6-A45A-821C4B08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37" y="1072431"/>
            <a:ext cx="4272355" cy="536630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6B57DF-AE80-F2C2-24DD-7E7E0A4F12A0}"/>
              </a:ext>
            </a:extLst>
          </p:cNvPr>
          <p:cNvSpPr txBox="1"/>
          <p:nvPr/>
        </p:nvSpPr>
        <p:spPr>
          <a:xfrm>
            <a:off x="420937" y="5312288"/>
            <a:ext cx="2232021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defTabSz="1252538"/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高さ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6.6 m</a:t>
            </a:r>
          </a:p>
          <a:p>
            <a:pPr>
              <a:tabLst>
                <a:tab pos="1252538" algn="l"/>
              </a:tabLst>
            </a:pP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幅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5 m</a:t>
            </a:r>
          </a:p>
          <a:p>
            <a:pPr defTabSz="1252538"/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容器半径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1.4 m</a:t>
            </a:r>
          </a:p>
          <a:p>
            <a:pPr defTabSz="1252538"/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容器高さ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2.8 m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F79D28-E210-6606-41B8-58FD357A9453}"/>
              </a:ext>
            </a:extLst>
          </p:cNvPr>
          <p:cNvSpPr txBox="1"/>
          <p:nvPr/>
        </p:nvSpPr>
        <p:spPr>
          <a:xfrm>
            <a:off x="420937" y="1082219"/>
            <a:ext cx="4272355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球状トカマク</a:t>
            </a:r>
            <a:r>
              <a:rPr kumimoji="1" lang="en-US" altLang="ja-JP" dirty="0"/>
              <a:t> QUEST</a:t>
            </a:r>
          </a:p>
          <a:p>
            <a:pPr algn="ctr"/>
            <a:r>
              <a:rPr lang="ja-JP" altLang="en-US" dirty="0"/>
              <a:t>高温プラズマ理工学研究センター</a:t>
            </a:r>
            <a:r>
              <a:rPr lang="en-US" altLang="ja-JP" dirty="0"/>
              <a:t> </a:t>
            </a:r>
          </a:p>
          <a:p>
            <a:pPr algn="ctr"/>
            <a:r>
              <a:rPr kumimoji="1" lang="ja-JP" altLang="en-US" dirty="0"/>
              <a:t>九州大学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ACE900B9-6FF7-CE07-0D5A-655857ECBF1E}"/>
              </a:ext>
            </a:extLst>
          </p:cNvPr>
          <p:cNvSpPr/>
          <p:nvPr/>
        </p:nvSpPr>
        <p:spPr>
          <a:xfrm>
            <a:off x="5039360" y="4693920"/>
            <a:ext cx="528320" cy="4165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39B92E-539D-F244-09CE-C02D512B1CCD}"/>
              </a:ext>
            </a:extLst>
          </p:cNvPr>
          <p:cNvSpPr txBox="1"/>
          <p:nvPr/>
        </p:nvSpPr>
        <p:spPr>
          <a:xfrm>
            <a:off x="5571388" y="4667865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実験・研究への参加のハードルを下げたい。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680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困る男性のイラスト | かわいいフリー素材集 いらすとや">
            <a:extLst>
              <a:ext uri="{FF2B5EF4-FFF2-40B4-BE49-F238E27FC236}">
                <a16:creationId xmlns:a16="http://schemas.microsoft.com/office/drawing/2014/main" id="{61278028-A29F-5AAD-EEB7-47E2E262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06" y="4378925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C383D2-A7AF-99BC-7170-ECEAE992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8032C12-D90D-560F-4C9A-F2BED5D71130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1F0228A1-D98D-1B3E-64D2-31662E394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33F9B6E-EE11-0CDC-7A03-23F51E21AD3B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E14A427-306E-1EB7-9C6D-167D60690173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F19583C-FFEE-0022-DA23-358E353ED332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122B80E-1AD0-94CB-AF55-61419577CCD6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14AA7C-D199-E49E-0CFB-7545F392FC27}"/>
              </a:ext>
            </a:extLst>
          </p:cNvPr>
          <p:cNvSpPr/>
          <p:nvPr/>
        </p:nvSpPr>
        <p:spPr>
          <a:xfrm>
            <a:off x="420937" y="131679"/>
            <a:ext cx="11674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リレーショナルデータベースの活用によるデータ管理の最適化</a:t>
            </a:r>
            <a:endParaRPr lang="ja-JP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E84C37-3C02-159C-E6A4-3540ABEC1534}"/>
              </a:ext>
            </a:extLst>
          </p:cNvPr>
          <p:cNvSpPr txBox="1"/>
          <p:nvPr/>
        </p:nvSpPr>
        <p:spPr>
          <a:xfrm>
            <a:off x="393407" y="724039"/>
            <a:ext cx="82171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🔹 </a:t>
            </a:r>
            <a:r>
              <a:rPr lang="ja-JP" altLang="en-US" sz="2000" b="1" dirty="0"/>
              <a:t>従来の解析システムの課題</a:t>
            </a:r>
            <a:endParaRPr lang="ja-JP" alt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2000" b="1" dirty="0"/>
              <a:t>バラバラな保存形式</a:t>
            </a:r>
            <a:r>
              <a:rPr lang="ja-JP" altLang="en-US" sz="2000" dirty="0"/>
              <a:t>：</a:t>
            </a:r>
            <a:endParaRPr lang="en-US" altLang="ja-JP" sz="2000" dirty="0"/>
          </a:p>
          <a:p>
            <a:pPr lvl="2"/>
            <a:r>
              <a:rPr lang="ja-JP" altLang="en-US" sz="2000" dirty="0"/>
              <a:t>異なる形式でデータが保存されており、一貫性がない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2000" b="1" dirty="0"/>
              <a:t>専用ソフトウェアの必要性</a:t>
            </a:r>
            <a:r>
              <a:rPr lang="ja-JP" altLang="en-US" sz="2000" dirty="0"/>
              <a:t>：</a:t>
            </a:r>
            <a:endParaRPr lang="en-US" altLang="ja-JP" sz="2000" dirty="0"/>
          </a:p>
          <a:p>
            <a:pPr lvl="1"/>
            <a:r>
              <a:rPr lang="en-US" altLang="ja-JP" sz="2000" dirty="0"/>
              <a:t>	</a:t>
            </a:r>
            <a:r>
              <a:rPr lang="ja-JP" altLang="en-US" sz="2000" dirty="0"/>
              <a:t>解析・可視化に特定のソフトウェアや環境が必要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2000" b="1" dirty="0"/>
              <a:t>数値データへの変換</a:t>
            </a:r>
            <a:r>
              <a:rPr lang="ja-JP" altLang="en-US" sz="2000" dirty="0"/>
              <a:t>：</a:t>
            </a:r>
            <a:endParaRPr lang="en-US" altLang="ja-JP" sz="2000" dirty="0"/>
          </a:p>
          <a:p>
            <a:pPr lvl="1"/>
            <a:r>
              <a:rPr lang="en-US" altLang="ja-JP" sz="2000" dirty="0"/>
              <a:t>	</a:t>
            </a:r>
            <a:r>
              <a:rPr lang="ja-JP" altLang="en-US" sz="2000" dirty="0"/>
              <a:t>テキスト形式などに変換する際、追加のコードが必要</a:t>
            </a:r>
          </a:p>
          <a:p>
            <a:endParaRPr lang="en-US" altLang="ja-JP" sz="2000" dirty="0"/>
          </a:p>
          <a:p>
            <a:r>
              <a:rPr lang="ja-JP" altLang="en-US" sz="2000" dirty="0"/>
              <a:t>🔹 </a:t>
            </a:r>
            <a:r>
              <a:rPr lang="ja-JP" altLang="en-US" sz="2000" b="1" dirty="0"/>
              <a:t>テキストファイル保存の問題点</a:t>
            </a:r>
            <a:endParaRPr lang="ja-JP" alt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2000" b="1" dirty="0"/>
              <a:t>データの可読性・統一性は向上するが</a:t>
            </a:r>
            <a:r>
              <a:rPr lang="en-US" altLang="ja-JP" sz="2000" b="1" dirty="0"/>
              <a:t>…</a:t>
            </a:r>
            <a:endParaRPr lang="ja-JP" alt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2000" b="1" dirty="0"/>
              <a:t>保存容量が大きくなる</a:t>
            </a:r>
            <a:r>
              <a:rPr lang="ja-JP" altLang="en-US" sz="2000" dirty="0"/>
              <a:t>：</a:t>
            </a:r>
            <a:endParaRPr lang="en-US" altLang="ja-JP" sz="2000" dirty="0"/>
          </a:p>
          <a:p>
            <a:pPr lvl="1"/>
            <a:r>
              <a:rPr lang="en-US" altLang="ja-JP" sz="2000" dirty="0"/>
              <a:t>	</a:t>
            </a:r>
            <a:r>
              <a:rPr lang="ja-JP" altLang="en-US" sz="2000" dirty="0"/>
              <a:t>非圧縮データが増大し、ストレージコストが増加</a:t>
            </a:r>
          </a:p>
          <a:p>
            <a:endParaRPr kumimoji="1" lang="en-US" altLang="ja-JP" sz="2000" dirty="0"/>
          </a:p>
          <a:p>
            <a:r>
              <a:rPr lang="ja-JP" altLang="en-US" sz="2000" dirty="0"/>
              <a:t>🔹 </a:t>
            </a:r>
            <a:r>
              <a:rPr lang="ja-JP" altLang="en-US" sz="2000" b="1" dirty="0"/>
              <a:t>リレーショナルデータベースの活用</a:t>
            </a:r>
            <a:br>
              <a:rPr lang="ja-JP" altLang="en-US" sz="2000" dirty="0"/>
            </a:br>
            <a:r>
              <a:rPr lang="ja-JP" altLang="en-US" sz="2000" dirty="0"/>
              <a:t>✅ </a:t>
            </a:r>
            <a:r>
              <a:rPr lang="ja-JP" altLang="en-US" sz="2000" b="1" dirty="0"/>
              <a:t>データの一元管理</a:t>
            </a:r>
            <a:r>
              <a:rPr lang="ja-JP" altLang="en-US" sz="2000" dirty="0"/>
              <a:t>：統一されたフォーマットでデータを管理</a:t>
            </a:r>
            <a:br>
              <a:rPr lang="ja-JP" altLang="en-US" sz="2000" dirty="0"/>
            </a:br>
            <a:r>
              <a:rPr lang="ja-JP" altLang="en-US" sz="2000" dirty="0"/>
              <a:t>✅ </a:t>
            </a:r>
            <a:r>
              <a:rPr lang="ja-JP" altLang="en-US" sz="2000" b="1" dirty="0"/>
              <a:t>検索・可視化が容易</a:t>
            </a:r>
            <a:r>
              <a:rPr lang="ja-JP" altLang="en-US" sz="2000" dirty="0"/>
              <a:t>：</a:t>
            </a:r>
            <a:r>
              <a:rPr lang="en-US" altLang="ja-JP" sz="2000" dirty="0"/>
              <a:t>SQL</a:t>
            </a:r>
            <a:r>
              <a:rPr lang="ja-JP" altLang="en-US" sz="2000" dirty="0"/>
              <a:t>を用いて柔軟なデータ抽出が可能</a:t>
            </a:r>
            <a:br>
              <a:rPr lang="ja-JP" altLang="en-US" sz="2000" dirty="0"/>
            </a:br>
            <a:r>
              <a:rPr lang="ja-JP" altLang="en-US" sz="2000" dirty="0"/>
              <a:t>✅ </a:t>
            </a:r>
            <a:r>
              <a:rPr lang="ja-JP" altLang="en-US" sz="2000" b="1" dirty="0"/>
              <a:t>ストレージ最適化</a:t>
            </a:r>
            <a:r>
              <a:rPr lang="ja-JP" altLang="en-US" sz="2000" dirty="0"/>
              <a:t>：効率的なデータ構造により保存容量を削減</a:t>
            </a:r>
            <a:br>
              <a:rPr lang="ja-JP" altLang="en-US" sz="2000" dirty="0"/>
            </a:br>
            <a:r>
              <a:rPr lang="ja-JP" altLang="en-US" sz="2000" dirty="0"/>
              <a:t>✅ </a:t>
            </a:r>
            <a:r>
              <a:rPr lang="ja-JP" altLang="en-US" sz="2000" b="1" dirty="0"/>
              <a:t>外部ツールとの連携</a:t>
            </a:r>
            <a:r>
              <a:rPr lang="ja-JP" altLang="en-US" sz="2000" dirty="0"/>
              <a:t>：解析・可視化ソフトと統合しやすい</a:t>
            </a:r>
            <a:endParaRPr kumimoji="1" lang="ja-JP" altLang="en-US" sz="2000" dirty="0"/>
          </a:p>
        </p:txBody>
      </p:sp>
      <p:sp>
        <p:nvSpPr>
          <p:cNvPr id="11" name="雲 10">
            <a:extLst>
              <a:ext uri="{FF2B5EF4-FFF2-40B4-BE49-F238E27FC236}">
                <a16:creationId xmlns:a16="http://schemas.microsoft.com/office/drawing/2014/main" id="{CA1A4528-97FB-2086-5935-65F0EBF0AC51}"/>
              </a:ext>
            </a:extLst>
          </p:cNvPr>
          <p:cNvSpPr/>
          <p:nvPr/>
        </p:nvSpPr>
        <p:spPr>
          <a:xfrm>
            <a:off x="7753350" y="824156"/>
            <a:ext cx="4342578" cy="3728794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913ED2-3DF8-77AE-468F-F0EFA9967C3B}"/>
              </a:ext>
            </a:extLst>
          </p:cNvPr>
          <p:cNvSpPr txBox="1"/>
          <p:nvPr/>
        </p:nvSpPr>
        <p:spPr>
          <a:xfrm>
            <a:off x="8155148" y="1478156"/>
            <a:ext cx="3756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Shot</a:t>
            </a:r>
            <a:r>
              <a:rPr kumimoji="1" lang="ja-JP" altLang="en-US" sz="1400" dirty="0"/>
              <a:t>番号</a:t>
            </a:r>
            <a:r>
              <a:rPr kumimoji="1" lang="en-US" altLang="ja-JP" sz="1400" dirty="0" err="1"/>
              <a:t>xxxx</a:t>
            </a:r>
            <a:r>
              <a:rPr kumimoji="1" lang="ja-JP" altLang="en-US" sz="1400" dirty="0"/>
              <a:t>のデータが欲しいのだけど、、、</a:t>
            </a:r>
            <a:endParaRPr kumimoji="1" lang="en-US" altLang="ja-JP" sz="1400" dirty="0"/>
          </a:p>
          <a:p>
            <a:endParaRPr lang="en-US" altLang="ja-JP" sz="1400" dirty="0"/>
          </a:p>
          <a:p>
            <a:r>
              <a:rPr kumimoji="1" lang="ja-JP" altLang="en-US" sz="1400" dirty="0"/>
              <a:t>データ</a:t>
            </a:r>
            <a:r>
              <a:rPr kumimoji="1" lang="en-US" altLang="ja-JP" sz="1400" dirty="0"/>
              <a:t>A</a:t>
            </a:r>
            <a:r>
              <a:rPr kumimoji="1" lang="ja-JP" altLang="en-US" sz="1400" dirty="0"/>
              <a:t>の取得は</a:t>
            </a:r>
            <a:r>
              <a:rPr lang="ja-JP" altLang="en-US" sz="1400" dirty="0"/>
              <a:t>、</a:t>
            </a:r>
            <a:r>
              <a:rPr lang="en-US" altLang="ja-JP" sz="1400" dirty="0"/>
              <a:t>B</a:t>
            </a:r>
            <a:r>
              <a:rPr lang="ja-JP" altLang="en-US" sz="1400" dirty="0"/>
              <a:t>さんにお願いして、、、</a:t>
            </a:r>
            <a:endParaRPr lang="en-US" altLang="ja-JP" sz="1400" dirty="0"/>
          </a:p>
          <a:p>
            <a:r>
              <a:rPr kumimoji="1" lang="ja-JP" altLang="en-US" sz="1400" dirty="0"/>
              <a:t>データ</a:t>
            </a:r>
            <a:r>
              <a:rPr kumimoji="1" lang="en-US" altLang="ja-JP" sz="1400" dirty="0"/>
              <a:t>C</a:t>
            </a:r>
            <a:r>
              <a:rPr kumimoji="1" lang="ja-JP" altLang="en-US" sz="1400" dirty="0"/>
              <a:t>の取得は、</a:t>
            </a:r>
            <a:r>
              <a:rPr kumimoji="1" lang="en-US" altLang="ja-JP" sz="1400" dirty="0"/>
              <a:t>D</a:t>
            </a:r>
            <a:r>
              <a:rPr kumimoji="1" lang="ja-JP" altLang="en-US" sz="1400" dirty="0"/>
              <a:t>さんにお願いして、、、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データ</a:t>
            </a:r>
            <a:r>
              <a:rPr kumimoji="1" lang="en-US" altLang="ja-JP" sz="1400" dirty="0"/>
              <a:t>E</a:t>
            </a:r>
            <a:r>
              <a:rPr kumimoji="1" lang="ja-JP" altLang="en-US" sz="1400" dirty="0"/>
              <a:t>を読むには、ソフトウェアをセットアップして、、、</a:t>
            </a:r>
            <a:endParaRPr kumimoji="1"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データ</a:t>
            </a:r>
            <a:r>
              <a:rPr lang="en-US" altLang="ja-JP" sz="1400" dirty="0"/>
              <a:t>F</a:t>
            </a:r>
            <a:r>
              <a:rPr lang="ja-JP" altLang="en-US" sz="1400" dirty="0"/>
              <a:t>を数値化するにはコーディングして、、、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0362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81EC60-2DF4-BB19-BF57-EE54B45F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DA886E0-89AD-8833-1483-32AEE721A2BE}"/>
              </a:ext>
            </a:extLst>
          </p:cNvPr>
          <p:cNvSpPr/>
          <p:nvPr/>
        </p:nvSpPr>
        <p:spPr>
          <a:xfrm>
            <a:off x="420937" y="131679"/>
            <a:ext cx="1003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リレーショナルデータベースのメリットとデメリット</a:t>
            </a:r>
            <a:endParaRPr lang="ja-JP" altLang="ja-JP" sz="3200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59CE3897-5BF8-8293-CA76-E9FF10581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50155"/>
              </p:ext>
            </p:extLst>
          </p:nvPr>
        </p:nvGraphicFramePr>
        <p:xfrm>
          <a:off x="1260473" y="755102"/>
          <a:ext cx="950277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253">
                  <a:extLst>
                    <a:ext uri="{9D8B030D-6E8A-4147-A177-3AD203B41FA5}">
                      <a16:colId xmlns:a16="http://schemas.microsoft.com/office/drawing/2014/main" val="533277318"/>
                    </a:ext>
                  </a:extLst>
                </a:gridCol>
                <a:gridCol w="5398524">
                  <a:extLst>
                    <a:ext uri="{9D8B030D-6E8A-4147-A177-3AD203B41FA5}">
                      <a16:colId xmlns:a16="http://schemas.microsoft.com/office/drawing/2014/main" val="3214035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✅ </a:t>
                      </a:r>
                      <a:r>
                        <a:rPr lang="ja-JP" altLang="en-US" b="1" dirty="0"/>
                        <a:t>メリット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 </a:t>
                      </a:r>
                      <a:r>
                        <a:rPr lang="ja-JP" altLang="en-US" dirty="0">
                          <a:solidFill>
                            <a:srgbClr val="FFFF00"/>
                          </a:solidFill>
                        </a:rPr>
                        <a:t>▲</a:t>
                      </a:r>
                      <a:r>
                        <a:rPr lang="ja-JP" altLang="en-US" dirty="0"/>
                        <a:t> </a:t>
                      </a:r>
                      <a:r>
                        <a:rPr lang="ja-JP" altLang="en-US" b="1" dirty="0"/>
                        <a:t>デメリット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6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データの一貫性を保てる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設計と管理に専門知識が必要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4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検索や更新が高速に行える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大規模データではパフォーマンス最適化が必要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4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複数のユーザーが同時にアクセス可能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スケールアウト（分散処理）が難しい場合がある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1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データの正規化により冗長性を削減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複雑なクエリは処理時間が長くなることがある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97181"/>
                  </a:ext>
                </a:extLst>
              </a:tr>
            </a:tbl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C896BCB4-CC81-D25A-66AA-3DE96F89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3" y="2802129"/>
            <a:ext cx="6615711" cy="339984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D9EF15-9FCC-B17B-EF39-FABA7CE1E6A1}"/>
              </a:ext>
            </a:extLst>
          </p:cNvPr>
          <p:cNvSpPr txBox="1"/>
          <p:nvPr/>
        </p:nvSpPr>
        <p:spPr>
          <a:xfrm>
            <a:off x="7072339" y="3355826"/>
            <a:ext cx="4458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DMZ</a:t>
            </a:r>
            <a:r>
              <a:rPr kumimoji="1" lang="ja-JP" altLang="en-US" sz="2000" dirty="0"/>
              <a:t>下に単一</a:t>
            </a:r>
            <a:r>
              <a:rPr lang="ja-JP" altLang="en-US" sz="2000" dirty="0"/>
              <a:t>の</a:t>
            </a:r>
            <a:r>
              <a:rPr kumimoji="1" lang="en-US" altLang="ja-JP" sz="2000" dirty="0"/>
              <a:t>RDB</a:t>
            </a:r>
            <a:r>
              <a:rPr kumimoji="1" lang="ja-JP" altLang="en-US" sz="2000" dirty="0"/>
              <a:t>を設置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FW</a:t>
            </a:r>
            <a:r>
              <a:rPr lang="ja-JP" altLang="en-US" sz="2000" dirty="0"/>
              <a:t>を介して各ユーザにデータ配信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D34A0F-BDD0-CFA1-A56B-125E2F45964A}"/>
              </a:ext>
            </a:extLst>
          </p:cNvPr>
          <p:cNvSpPr txBox="1"/>
          <p:nvPr/>
        </p:nvSpPr>
        <p:spPr>
          <a:xfrm>
            <a:off x="7498001" y="4527321"/>
            <a:ext cx="4296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リレーショナルデータベース（</a:t>
            </a:r>
            <a:r>
              <a:rPr kumimoji="1" lang="en-US" altLang="ja-JP" dirty="0"/>
              <a:t>RDB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lang="en-US" altLang="ja-JP" dirty="0"/>
              <a:t>MariaDB, 100TB, RAID 6</a:t>
            </a:r>
          </a:p>
          <a:p>
            <a:r>
              <a:rPr kumimoji="1" lang="ja-JP" altLang="en-US" dirty="0"/>
              <a:t>主として、</a:t>
            </a:r>
            <a:r>
              <a:rPr kumimoji="1" lang="ja-JP" altLang="en-US" b="1" dirty="0"/>
              <a:t>基本データの保存と閲覧</a:t>
            </a:r>
            <a:endParaRPr kumimoji="1" lang="en-US" altLang="ja-JP" b="1" dirty="0"/>
          </a:p>
          <a:p>
            <a:r>
              <a:rPr kumimoji="1" lang="en-US" altLang="ja-JP" dirty="0"/>
              <a:t>(</a:t>
            </a:r>
            <a:r>
              <a:rPr lang="ja-JP" altLang="en-US" dirty="0"/>
              <a:t>超高速サンプリングデータや</a:t>
            </a:r>
            <a:endParaRPr lang="en-US" altLang="ja-JP" dirty="0"/>
          </a:p>
          <a:p>
            <a:r>
              <a:rPr lang="ja-JP" altLang="en-US" dirty="0"/>
              <a:t>特殊データは対象としない。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C63BF6A-1BF3-5FCB-F232-0FDB642F4A27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39C49C4F-6A37-3007-E965-412CD7444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CCE6FC8-0C87-FA8F-AA81-BD5C8D9AEB76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EBCA87B-FBD9-79AF-EF2C-FF7C5B63D1A7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79EAD4C-2E9D-B63E-401A-A0E7EE009C7D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8C07FD7-C37E-DEC0-ED62-E88C7914801F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8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95C35AE0-AB77-EDC8-EC4A-8ABEB8C19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30" y="2921086"/>
            <a:ext cx="2657846" cy="26864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49FD4BA-C9FA-03C6-3ED7-9A1C7AC80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504" y="2866494"/>
            <a:ext cx="2943224" cy="274101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A645F77-13DE-3D50-967A-8B98A3433704}"/>
              </a:ext>
            </a:extLst>
          </p:cNvPr>
          <p:cNvSpPr txBox="1"/>
          <p:nvPr/>
        </p:nvSpPr>
        <p:spPr>
          <a:xfrm>
            <a:off x="7752460" y="2817433"/>
            <a:ext cx="4165416" cy="2862322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主キー</a:t>
            </a:r>
            <a:r>
              <a:rPr lang="en-US" altLang="ja-JP" b="1" dirty="0"/>
              <a:t>:</a:t>
            </a:r>
            <a:r>
              <a:rPr lang="ja-JP" altLang="en-US" dirty="0"/>
              <a:t> 日時（</a:t>
            </a:r>
            <a:r>
              <a:rPr lang="en-US" altLang="ja-JP" dirty="0"/>
              <a:t>Timestamp</a:t>
            </a:r>
            <a:r>
              <a:rPr lang="ja-JP" altLang="en-US" dirty="0"/>
              <a:t>）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主なカラム</a:t>
            </a:r>
            <a:r>
              <a:rPr lang="en-US" altLang="ja-JP" b="1" dirty="0"/>
              <a:t>: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日時（</a:t>
            </a:r>
            <a:r>
              <a:rPr lang="en-US" altLang="ja-JP" dirty="0"/>
              <a:t>Primary Key</a:t>
            </a:r>
            <a:r>
              <a:rPr lang="ja-JP" altLang="en-US" dirty="0"/>
              <a:t>）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真空容器真空度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高温壁温度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実験の消費電力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クライオポンプ温度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冷却水温度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599ADC-817A-6365-5CC3-C093FB26286A}"/>
              </a:ext>
            </a:extLst>
          </p:cNvPr>
          <p:cNvSpPr/>
          <p:nvPr/>
        </p:nvSpPr>
        <p:spPr>
          <a:xfrm>
            <a:off x="3903097" y="1878000"/>
            <a:ext cx="3703221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6215AA3-D4B0-2E87-E81F-79CBB7860FD0}"/>
              </a:ext>
            </a:extLst>
          </p:cNvPr>
          <p:cNvSpPr/>
          <p:nvPr/>
        </p:nvSpPr>
        <p:spPr>
          <a:xfrm>
            <a:off x="3903098" y="1290039"/>
            <a:ext cx="3703220" cy="5879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09E041-6086-6885-2E5E-36B8B592D34D}"/>
              </a:ext>
            </a:extLst>
          </p:cNvPr>
          <p:cNvSpPr txBox="1"/>
          <p:nvPr/>
        </p:nvSpPr>
        <p:spPr>
          <a:xfrm>
            <a:off x="3903098" y="1290039"/>
            <a:ext cx="36861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放電波形データテーブル</a:t>
            </a:r>
            <a:endParaRPr lang="en-US" altLang="ja-JP" b="1" dirty="0"/>
          </a:p>
          <a:p>
            <a:pPr algn="ctr"/>
            <a:r>
              <a:rPr lang="ja-JP" altLang="en-US" b="1" dirty="0"/>
              <a:t>（</a:t>
            </a:r>
            <a:r>
              <a:rPr lang="en-US" altLang="ja-JP" b="1" dirty="0"/>
              <a:t>Discharge Waveform Table</a:t>
            </a:r>
            <a:r>
              <a:rPr lang="ja-JP" altLang="en-US" sz="2000" b="1" dirty="0"/>
              <a:t>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 dirty="0"/>
              <a:t>用途</a:t>
            </a:r>
            <a:r>
              <a:rPr lang="en-US" altLang="ja-JP" b="1" dirty="0"/>
              <a:t>:</a:t>
            </a:r>
            <a:r>
              <a:rPr lang="ja-JP" altLang="en-US" dirty="0"/>
              <a:t> 放電シーケンス時刻ごとに記録される波形データ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D95376E-17AD-34D6-F797-1C7C1364B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879" y="2905848"/>
            <a:ext cx="2886607" cy="2799791"/>
          </a:xfrm>
          <a:prstGeom prst="rect">
            <a:avLst/>
          </a:prstGeom>
          <a:noFill/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D608F1-F6B3-9DAF-C280-FA09A60CBC55}"/>
              </a:ext>
            </a:extLst>
          </p:cNvPr>
          <p:cNvSpPr/>
          <p:nvPr/>
        </p:nvSpPr>
        <p:spPr>
          <a:xfrm>
            <a:off x="192604" y="1290039"/>
            <a:ext cx="3467099" cy="587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A321A0-516C-EB5C-105F-F5AB6E0AC92A}"/>
              </a:ext>
            </a:extLst>
          </p:cNvPr>
          <p:cNvSpPr/>
          <p:nvPr/>
        </p:nvSpPr>
        <p:spPr>
          <a:xfrm>
            <a:off x="192604" y="1878000"/>
            <a:ext cx="3467099" cy="942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9EC6BAC-7CCA-56C0-7F48-191D33E73B25}"/>
              </a:ext>
            </a:extLst>
          </p:cNvPr>
          <p:cNvSpPr/>
          <p:nvPr/>
        </p:nvSpPr>
        <p:spPr>
          <a:xfrm>
            <a:off x="7752461" y="1281794"/>
            <a:ext cx="4165417" cy="5879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50A9442-7D15-2BDE-AA64-755DDC5C7E76}"/>
              </a:ext>
            </a:extLst>
          </p:cNvPr>
          <p:cNvSpPr/>
          <p:nvPr/>
        </p:nvSpPr>
        <p:spPr>
          <a:xfrm>
            <a:off x="7752460" y="1869755"/>
            <a:ext cx="4165417" cy="951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0074A-AB69-1E24-980A-EE68173CC271}"/>
              </a:ext>
            </a:extLst>
          </p:cNvPr>
          <p:cNvSpPr txBox="1"/>
          <p:nvPr/>
        </p:nvSpPr>
        <p:spPr>
          <a:xfrm>
            <a:off x="192604" y="2817433"/>
            <a:ext cx="3467100" cy="2862322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主キー</a:t>
            </a:r>
            <a:r>
              <a:rPr kumimoji="1" lang="en-US" altLang="ja-JP" dirty="0"/>
              <a:t>: </a:t>
            </a:r>
            <a:r>
              <a:rPr kumimoji="1" lang="ja-JP" altLang="en-US" dirty="0"/>
              <a:t>放電番号（</a:t>
            </a:r>
            <a:r>
              <a:rPr kumimoji="1" lang="en-US" altLang="ja-JP" dirty="0"/>
              <a:t>Discharge ID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主なカラム</a:t>
            </a:r>
            <a:r>
              <a:rPr kumimoji="1" lang="en-US" altLang="ja-JP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放電番号（</a:t>
            </a:r>
            <a:r>
              <a:rPr kumimoji="1" lang="en-US" altLang="ja-JP" dirty="0"/>
              <a:t>Primary Key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コイル電流設定値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ガス圧設定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入射</a:t>
            </a:r>
            <a:r>
              <a:rPr kumimoji="1" lang="ja-JP" altLang="en-US" dirty="0"/>
              <a:t>電力設定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その他の設定パラメータ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188591-B681-6A6D-80F2-5D0BE84A3069}"/>
              </a:ext>
            </a:extLst>
          </p:cNvPr>
          <p:cNvSpPr txBox="1"/>
          <p:nvPr/>
        </p:nvSpPr>
        <p:spPr>
          <a:xfrm>
            <a:off x="192604" y="1290039"/>
            <a:ext cx="3467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放電毎の設定値テーブル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（</a:t>
            </a:r>
            <a:r>
              <a:rPr kumimoji="1" lang="en-US" altLang="ja-JP" b="1" dirty="0"/>
              <a:t>Discharge Settings Table</a:t>
            </a:r>
            <a:r>
              <a:rPr kumimoji="1" lang="ja-JP" altLang="en-US" b="1" dirty="0"/>
              <a:t>）</a:t>
            </a: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/>
              <a:t>用途</a:t>
            </a:r>
            <a:r>
              <a:rPr kumimoji="1" lang="en-US" altLang="ja-JP" dirty="0"/>
              <a:t>: </a:t>
            </a:r>
            <a:r>
              <a:rPr kumimoji="1" lang="ja-JP" altLang="en-US" dirty="0"/>
              <a:t>放電時のコイル電流の設定値など、放電ごとに決まる値を保存</a:t>
            </a:r>
            <a:endParaRPr kumimoji="1" lang="en-US" altLang="ja-JP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B7B8FC-23F2-4331-DA3A-451E49DC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3EDC2D-7E87-0637-7174-5B26BA3A9848}"/>
              </a:ext>
            </a:extLst>
          </p:cNvPr>
          <p:cNvSpPr/>
          <p:nvPr/>
        </p:nvSpPr>
        <p:spPr>
          <a:xfrm>
            <a:off x="420937" y="131679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データベースのデータテーブル構造</a:t>
            </a:r>
            <a:endParaRPr lang="ja-JP" altLang="ja-JP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B4B311-C6DA-D870-3D39-8EC10608BB7A}"/>
              </a:ext>
            </a:extLst>
          </p:cNvPr>
          <p:cNvSpPr txBox="1"/>
          <p:nvPr/>
        </p:nvSpPr>
        <p:spPr>
          <a:xfrm>
            <a:off x="7832668" y="1290039"/>
            <a:ext cx="4257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環境モニタリングデータテーブル</a:t>
            </a:r>
            <a:endParaRPr lang="en-US" altLang="ja-JP" b="1" dirty="0"/>
          </a:p>
          <a:p>
            <a:pPr algn="ctr"/>
            <a:r>
              <a:rPr lang="ja-JP" altLang="en-US" b="1" dirty="0"/>
              <a:t>（</a:t>
            </a:r>
            <a:r>
              <a:rPr lang="en-US" altLang="ja-JP" b="1" dirty="0"/>
              <a:t>Environmental Monitoring Table</a:t>
            </a:r>
            <a:r>
              <a:rPr lang="ja-JP" altLang="en-US" b="1" dirty="0"/>
              <a:t>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 dirty="0"/>
              <a:t>用途</a:t>
            </a:r>
            <a:r>
              <a:rPr lang="en-US" altLang="ja-JP" b="1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24</a:t>
            </a:r>
            <a:r>
              <a:rPr lang="ja-JP" altLang="en-US" dirty="0"/>
              <a:t>時間記録される温度・時間などのモニタリングデータ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4FC9AE7-6233-B7F0-DD4B-B3CD16679BB8}"/>
              </a:ext>
            </a:extLst>
          </p:cNvPr>
          <p:cNvSpPr txBox="1"/>
          <p:nvPr/>
        </p:nvSpPr>
        <p:spPr>
          <a:xfrm>
            <a:off x="192603" y="8955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Type 1</a:t>
            </a:r>
            <a:endParaRPr kumimoji="1" lang="ja-JP" alt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203BD8-B98D-1157-C2BE-099D2B99630E}"/>
              </a:ext>
            </a:extLst>
          </p:cNvPr>
          <p:cNvSpPr txBox="1"/>
          <p:nvPr/>
        </p:nvSpPr>
        <p:spPr>
          <a:xfrm>
            <a:off x="3903096" y="8955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Type 2</a:t>
            </a:r>
            <a:endParaRPr kumimoji="1" lang="ja-JP" alt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728DE8-A488-61BD-6F02-EB1C0EBFC5D6}"/>
              </a:ext>
            </a:extLst>
          </p:cNvPr>
          <p:cNvSpPr txBox="1"/>
          <p:nvPr/>
        </p:nvSpPr>
        <p:spPr>
          <a:xfrm>
            <a:off x="7741702" y="8955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Type 3</a:t>
            </a:r>
            <a:endParaRPr kumimoji="1" lang="ja-JP" alt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BF1E0E-0B7D-7846-C596-C7B289BFE3A4}"/>
              </a:ext>
            </a:extLst>
          </p:cNvPr>
          <p:cNvSpPr txBox="1"/>
          <p:nvPr/>
        </p:nvSpPr>
        <p:spPr>
          <a:xfrm>
            <a:off x="3911883" y="2824267"/>
            <a:ext cx="3694436" cy="2862322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主キー</a:t>
            </a:r>
            <a:r>
              <a:rPr lang="en-US" altLang="ja-JP" b="1" dirty="0"/>
              <a:t>:</a:t>
            </a:r>
            <a:r>
              <a:rPr lang="ja-JP" altLang="en-US" dirty="0"/>
              <a:t> 放電番号 </a:t>
            </a:r>
            <a:r>
              <a:rPr lang="en-US" altLang="ja-JP" dirty="0"/>
              <a:t>+ </a:t>
            </a:r>
            <a:r>
              <a:rPr lang="ja-JP" altLang="en-US" dirty="0"/>
              <a:t>シーケンス時刻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主なカラム</a:t>
            </a:r>
            <a:r>
              <a:rPr lang="en-US" altLang="ja-JP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放電番号（</a:t>
            </a:r>
            <a:r>
              <a:rPr lang="en-US" altLang="ja-JP" dirty="0"/>
              <a:t>Foreign Key → </a:t>
            </a:r>
            <a:r>
              <a:rPr lang="ja-JP" altLang="en-US" dirty="0"/>
              <a:t>放電毎の設定値テーブル）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シーケンス時刻</a:t>
            </a:r>
            <a:endParaRPr lang="en-US" altLang="ja-JP" dirty="0"/>
          </a:p>
          <a:p>
            <a:pPr lvl="1"/>
            <a:r>
              <a:rPr lang="en-US" altLang="ja-JP" dirty="0"/>
              <a:t>	</a:t>
            </a:r>
            <a:r>
              <a:rPr lang="ja-JP" altLang="en-US" dirty="0"/>
              <a:t>（</a:t>
            </a:r>
            <a:r>
              <a:rPr lang="en-US" altLang="ja-JP" dirty="0"/>
              <a:t>Primary Key</a:t>
            </a:r>
            <a:r>
              <a:rPr lang="ja-JP" altLang="en-US" dirty="0"/>
              <a:t>）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コイル電流波形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電圧波形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プラズマ電流波形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490F888-98EA-1DCE-826B-75C07BE3B575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30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4828684B-F7D9-B823-FE3E-396ACD29B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AC89074E-B11C-432C-4874-C2D2F06C6730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0D5ACD30-2A52-92BD-E439-AE6367A60391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B444213-8E51-5D06-B139-E7DE30DC43DB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2AD38D0-7069-AC8B-E75D-570946559B1E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34B6132-8D50-60F5-D4F3-9CBDD192E08A}"/>
              </a:ext>
            </a:extLst>
          </p:cNvPr>
          <p:cNvSpPr txBox="1"/>
          <p:nvPr/>
        </p:nvSpPr>
        <p:spPr>
          <a:xfrm>
            <a:off x="4264455" y="5884753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できるだけデータテーブル構造をこの３タイプで構成して共通化する。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858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2D2ECC0-8571-70D7-2C12-AE7F5ACC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9F62BF7-7529-88A6-04A3-674C26547D1B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A6C7ADAE-86E3-41EC-833B-29882B179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26F54C4-99E1-2203-E82C-D3E8991DE8BC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A78C692-2532-EB81-BE59-A728E94613DF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A7F5207-8316-5051-6AE3-17A43FF90A27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F8A0286-9B42-B2C7-1ED9-B16AFEAA8712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511166-74F4-BE26-ABF2-A36EBE996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5" b="27299"/>
          <a:stretch/>
        </p:blipFill>
        <p:spPr bwMode="auto">
          <a:xfrm>
            <a:off x="2405844" y="1424571"/>
            <a:ext cx="1656623" cy="7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リレーショナルデータベースの仕組み (1/3) | POSTD">
            <a:extLst>
              <a:ext uri="{FF2B5EF4-FFF2-40B4-BE49-F238E27FC236}">
                <a16:creationId xmlns:a16="http://schemas.microsoft.com/office/drawing/2014/main" id="{5B66C35D-1523-208E-5592-6E9F55D7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23" y="2791784"/>
            <a:ext cx="1420854" cy="15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7949790-6B3A-EBC9-803C-6A3A581201CF}"/>
              </a:ext>
            </a:extLst>
          </p:cNvPr>
          <p:cNvSpPr/>
          <p:nvPr/>
        </p:nvSpPr>
        <p:spPr>
          <a:xfrm>
            <a:off x="420936" y="158879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計測データのデータベース登録手法</a:t>
            </a:r>
            <a:endParaRPr lang="ja-JP" altLang="ja-JP" sz="32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FD095DB-2ECC-112D-178B-DC9EBC65F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301" y="905066"/>
            <a:ext cx="839543" cy="1472757"/>
          </a:xfrm>
          <a:prstGeom prst="rect">
            <a:avLst/>
          </a:prstGeom>
        </p:spPr>
      </p:pic>
      <p:pic>
        <p:nvPicPr>
          <p:cNvPr id="2050" name="Picture 2" descr="サーバーの無料イラスト１">
            <a:extLst>
              <a:ext uri="{FF2B5EF4-FFF2-40B4-BE49-F238E27FC236}">
                <a16:creationId xmlns:a16="http://schemas.microsoft.com/office/drawing/2014/main" id="{8AB2AC55-B099-F785-BEE7-5B2B71BD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88" y="4406264"/>
            <a:ext cx="2331365" cy="23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474FDCA-1625-794D-1443-2DE4F89B5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8022" y="2755604"/>
            <a:ext cx="2236361" cy="1451198"/>
          </a:xfrm>
          <a:prstGeom prst="rect">
            <a:avLst/>
          </a:prstGeom>
        </p:spPr>
      </p:pic>
      <p:pic>
        <p:nvPicPr>
          <p:cNvPr id="2056" name="Picture 8" descr="Intel XeonとPCI Express Gen 3によるテスト/計測システムの強化 - NI">
            <a:extLst>
              <a:ext uri="{FF2B5EF4-FFF2-40B4-BE49-F238E27FC236}">
                <a16:creationId xmlns:a16="http://schemas.microsoft.com/office/drawing/2014/main" id="{BB9B17DB-3D36-1697-B62C-39E88537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41" y="4939883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EEB150-7588-1470-3114-06E7E935ABEB}"/>
              </a:ext>
            </a:extLst>
          </p:cNvPr>
          <p:cNvSpPr txBox="1"/>
          <p:nvPr/>
        </p:nvSpPr>
        <p:spPr>
          <a:xfrm>
            <a:off x="778247" y="652583"/>
            <a:ext cx="974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基本的にデータベースへのアクセス機能がある機器とない機器の場合に分かれる。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3D6230-FA04-51AC-E34F-834E4CB6FCE9}"/>
              </a:ext>
            </a:extLst>
          </p:cNvPr>
          <p:cNvSpPr txBox="1"/>
          <p:nvPr/>
        </p:nvSpPr>
        <p:spPr>
          <a:xfrm>
            <a:off x="1054123" y="2382394"/>
            <a:ext cx="6117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〇 アクセス機能がある機器の場合</a:t>
            </a:r>
            <a:endParaRPr lang="en-US" altLang="ja-JP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dirty="0"/>
              <a:t>計測器が直接データベースへ登録</a:t>
            </a:r>
            <a:endParaRPr lang="en-US" altLang="ja-JP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dirty="0"/>
              <a:t>例：</a:t>
            </a:r>
            <a:r>
              <a:rPr lang="en-US" altLang="ja-JP" dirty="0"/>
              <a:t>Windows</a:t>
            </a:r>
            <a:r>
              <a:rPr lang="ja-JP" altLang="en-US" dirty="0"/>
              <a:t>ベースの計測器など高度な測定機器</a:t>
            </a:r>
            <a:endParaRPr lang="en-US" altLang="ja-JP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dirty="0"/>
              <a:t>メリット：データの即時反映、シンプルな構成</a:t>
            </a:r>
            <a:endParaRPr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F7D2DC-AB96-B15E-1FA2-AC2824D84ABB}"/>
              </a:ext>
            </a:extLst>
          </p:cNvPr>
          <p:cNvSpPr txBox="1"/>
          <p:nvPr/>
        </p:nvSpPr>
        <p:spPr>
          <a:xfrm>
            <a:off x="1018976" y="3582723"/>
            <a:ext cx="8494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 アクセス機能がない機器の場合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シーケンス監視サーバがデータを受信し、代わりにデータベースへ登録</a:t>
            </a:r>
            <a:r>
              <a:rPr lang="en-US" altLang="ja-JP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シーケンス監視サーバ内のサービスがデータを管理・整形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例：一部のアナログ計測器、レガシー機器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メリット：既存の機器でもデータ登録が可能</a:t>
            </a:r>
            <a:endParaRPr kumimoji="1" lang="en-US" altLang="ja-JP" dirty="0"/>
          </a:p>
        </p:txBody>
      </p:sp>
      <p:pic>
        <p:nvPicPr>
          <p:cNvPr id="2060" name="Picture 12" descr="Which NI platform is right for my automated test needs? cRIO, PXI, cDAQ?">
            <a:extLst>
              <a:ext uri="{FF2B5EF4-FFF2-40B4-BE49-F238E27FC236}">
                <a16:creationId xmlns:a16="http://schemas.microsoft.com/office/drawing/2014/main" id="{1D9A5B28-7110-221D-BD71-CC3A21FBB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24540" r="5124" b="20260"/>
          <a:stretch/>
        </p:blipFill>
        <p:spPr bwMode="auto">
          <a:xfrm>
            <a:off x="4733103" y="1269827"/>
            <a:ext cx="2438400" cy="8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矢印: 折線 12">
            <a:extLst>
              <a:ext uri="{FF2B5EF4-FFF2-40B4-BE49-F238E27FC236}">
                <a16:creationId xmlns:a16="http://schemas.microsoft.com/office/drawing/2014/main" id="{1C763D20-AFBE-496A-67BA-5E8C00E4D507}"/>
              </a:ext>
            </a:extLst>
          </p:cNvPr>
          <p:cNvSpPr/>
          <p:nvPr/>
        </p:nvSpPr>
        <p:spPr>
          <a:xfrm rot="5400000">
            <a:off x="7587638" y="1146559"/>
            <a:ext cx="1200329" cy="2032601"/>
          </a:xfrm>
          <a:prstGeom prst="bentArrow">
            <a:avLst>
              <a:gd name="adj1" fmla="val 14684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矢印: 折線 13">
            <a:extLst>
              <a:ext uri="{FF2B5EF4-FFF2-40B4-BE49-F238E27FC236}">
                <a16:creationId xmlns:a16="http://schemas.microsoft.com/office/drawing/2014/main" id="{985D2C33-5838-C5AA-78CD-4A85F7D4AD7E}"/>
              </a:ext>
            </a:extLst>
          </p:cNvPr>
          <p:cNvSpPr/>
          <p:nvPr/>
        </p:nvSpPr>
        <p:spPr>
          <a:xfrm rot="16200000" flipV="1">
            <a:off x="8029103" y="4472306"/>
            <a:ext cx="1360145" cy="1136343"/>
          </a:xfrm>
          <a:prstGeom prst="bentArrow">
            <a:avLst>
              <a:gd name="adj1" fmla="val 18037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矢印: 左右 16">
            <a:extLst>
              <a:ext uri="{FF2B5EF4-FFF2-40B4-BE49-F238E27FC236}">
                <a16:creationId xmlns:a16="http://schemas.microsoft.com/office/drawing/2014/main" id="{7352B3AE-03B4-8062-40D4-D7CC53A3C514}"/>
              </a:ext>
            </a:extLst>
          </p:cNvPr>
          <p:cNvSpPr/>
          <p:nvPr/>
        </p:nvSpPr>
        <p:spPr>
          <a:xfrm>
            <a:off x="4972832" y="5419725"/>
            <a:ext cx="1438275" cy="38257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左右 17">
            <a:extLst>
              <a:ext uri="{FF2B5EF4-FFF2-40B4-BE49-F238E27FC236}">
                <a16:creationId xmlns:a16="http://schemas.microsoft.com/office/drawing/2014/main" id="{756A20B3-1963-D3ED-9DCE-E53E9EF367B0}"/>
              </a:ext>
            </a:extLst>
          </p:cNvPr>
          <p:cNvSpPr/>
          <p:nvPr/>
        </p:nvSpPr>
        <p:spPr>
          <a:xfrm>
            <a:off x="9507216" y="3391435"/>
            <a:ext cx="513568" cy="38257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3294A31-968D-DAB1-9829-70CAEF24164C}"/>
              </a:ext>
            </a:extLst>
          </p:cNvPr>
          <p:cNvSpPr txBox="1"/>
          <p:nvPr/>
        </p:nvSpPr>
        <p:spPr>
          <a:xfrm>
            <a:off x="5791203" y="6161974"/>
            <a:ext cx="272382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シーケンス監視サーバー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BC8349-DC21-5AD5-1683-64DDED815DA0}"/>
              </a:ext>
            </a:extLst>
          </p:cNvPr>
          <p:cNvSpPr txBox="1"/>
          <p:nvPr/>
        </p:nvSpPr>
        <p:spPr>
          <a:xfrm>
            <a:off x="8419453" y="5704951"/>
            <a:ext cx="3474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ショット番号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シーケンスの開始と終了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シーケンス時刻とステータス</a:t>
            </a:r>
          </a:p>
        </p:txBody>
      </p:sp>
    </p:spTree>
    <p:extLst>
      <p:ext uri="{BB962C8B-B14F-4D97-AF65-F5344CB8AC3E}">
        <p14:creationId xmlns:p14="http://schemas.microsoft.com/office/powerpoint/2010/main" val="249986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F6CC0CC-0B4F-1E13-812D-47523E10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EB59675-FF08-530F-7DF2-A8D5DCF22460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012BF05B-E054-2388-627B-A9427C6D9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32D3DDC-B22E-28C8-DB56-ED7B39242EA9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5599771-3D57-C983-27FB-753F0CC3171E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B80FB4A-9173-CABF-C465-30F4216589BB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764ADAA-0CCC-0559-6D52-81427B2C030E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D3A71C5-9AB5-7251-D266-E9DBBC71D515}"/>
              </a:ext>
            </a:extLst>
          </p:cNvPr>
          <p:cNvSpPr/>
          <p:nvPr/>
        </p:nvSpPr>
        <p:spPr>
          <a:xfrm>
            <a:off x="420936" y="158879"/>
            <a:ext cx="1125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データベース登録 ー</a:t>
            </a:r>
            <a:r>
              <a:rPr lang="en-US" altLang="ja-JP" sz="3200" dirty="0"/>
              <a:t>RPA</a:t>
            </a:r>
            <a:r>
              <a:rPr lang="ja-JP" altLang="en-US" sz="3200" dirty="0"/>
              <a:t>を用いた数値データの自動変換ー</a:t>
            </a:r>
            <a:endParaRPr lang="ja-JP" altLang="ja-JP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BDF00D-EC35-2AC0-9D8C-AE5F9CE6092F}"/>
              </a:ext>
            </a:extLst>
          </p:cNvPr>
          <p:cNvSpPr txBox="1"/>
          <p:nvPr/>
        </p:nvSpPr>
        <p:spPr>
          <a:xfrm>
            <a:off x="144585" y="764485"/>
            <a:ext cx="8229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〇 </a:t>
            </a:r>
            <a:r>
              <a:rPr kumimoji="1" lang="ja-JP" altLang="en-US" b="1" dirty="0"/>
              <a:t>背景（問題点）</a:t>
            </a: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特殊ソフトウェアを使わないと数値データを取得できないケースがある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データの取得に手作業が必要で</a:t>
            </a:r>
            <a:r>
              <a:rPr kumimoji="1" lang="ja-JP" altLang="en-US" b="1" dirty="0"/>
              <a:t>時間がかかる、ミスが発生しやすい</a:t>
            </a:r>
            <a:endParaRPr kumimoji="1" lang="en-US" altLang="ja-JP" b="1" dirty="0"/>
          </a:p>
          <a:p>
            <a:endParaRPr kumimoji="1" lang="en-US" altLang="ja-JP" dirty="0"/>
          </a:p>
          <a:p>
            <a:r>
              <a:rPr kumimoji="1" lang="ja-JP" altLang="en-US" dirty="0"/>
              <a:t>〇</a:t>
            </a:r>
            <a:r>
              <a:rPr kumimoji="1" lang="en-US" altLang="ja-JP" dirty="0"/>
              <a:t> </a:t>
            </a:r>
            <a:r>
              <a:rPr kumimoji="1" lang="ja-JP" altLang="en-US" b="1" dirty="0"/>
              <a:t>解決策：</a:t>
            </a:r>
            <a:r>
              <a:rPr kumimoji="1" lang="en-US" altLang="ja-JP" b="1" dirty="0" err="1"/>
              <a:t>PyAutoGUI</a:t>
            </a:r>
            <a:r>
              <a:rPr kumimoji="1" lang="ja-JP" altLang="en-US" b="1" dirty="0"/>
              <a:t>を活用した</a:t>
            </a:r>
            <a:r>
              <a:rPr kumimoji="1" lang="en-US" altLang="ja-JP" b="1" dirty="0"/>
              <a:t>RPA</a:t>
            </a:r>
            <a:r>
              <a:rPr kumimoji="1" lang="ja-JP" altLang="en-US" b="1" dirty="0"/>
              <a:t>（</a:t>
            </a:r>
            <a:r>
              <a:rPr kumimoji="1" lang="en-US" altLang="ja-JP" dirty="0"/>
              <a:t>Robotic Process Automation</a:t>
            </a:r>
            <a:r>
              <a:rPr kumimoji="1" lang="ja-JP" altLang="en-US" b="1" dirty="0"/>
              <a:t>）</a:t>
            </a: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PyAutoGUI</a:t>
            </a:r>
            <a:r>
              <a:rPr kumimoji="1" lang="ja-JP" altLang="en-US" dirty="0"/>
              <a:t>とは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画面上の操作を自動化できる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ライブラリ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キーボードやマウスの操作をプログラムで制御可能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どのように活用するか？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特殊ソフトウェアの</a:t>
            </a:r>
            <a:r>
              <a:rPr kumimoji="1" lang="en-US" altLang="ja-JP" dirty="0"/>
              <a:t>GUI</a:t>
            </a:r>
            <a:r>
              <a:rPr kumimoji="1" lang="ja-JP" altLang="en-US" dirty="0"/>
              <a:t>を自動で操作し、数値データを取得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取得データをテキストファイルやデータベースへ保存</a:t>
            </a:r>
            <a:endParaRPr lang="en-US" altLang="ja-JP" dirty="0"/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E54E1F82-6F9D-89DB-1C60-43EA5E267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90962"/>
              </p:ext>
            </p:extLst>
          </p:nvPr>
        </p:nvGraphicFramePr>
        <p:xfrm>
          <a:off x="240976" y="3911366"/>
          <a:ext cx="761714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967">
                  <a:extLst>
                    <a:ext uri="{9D8B030D-6E8A-4147-A177-3AD203B41FA5}">
                      <a16:colId xmlns:a16="http://schemas.microsoft.com/office/drawing/2014/main" val="533277318"/>
                    </a:ext>
                  </a:extLst>
                </a:gridCol>
                <a:gridCol w="4163182">
                  <a:extLst>
                    <a:ext uri="{9D8B030D-6E8A-4147-A177-3AD203B41FA5}">
                      <a16:colId xmlns:a16="http://schemas.microsoft.com/office/drawing/2014/main" val="3214035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✅ </a:t>
                      </a:r>
                      <a:r>
                        <a:rPr lang="ja-JP" altLang="en-US" b="1" dirty="0"/>
                        <a:t>メリット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 </a:t>
                      </a:r>
                      <a:r>
                        <a:rPr lang="ja-JP" altLang="en-US" dirty="0">
                          <a:solidFill>
                            <a:srgbClr val="FFFF00"/>
                          </a:solidFill>
                        </a:rPr>
                        <a:t>▲</a:t>
                      </a:r>
                      <a:r>
                        <a:rPr lang="ja-JP" altLang="en-US" dirty="0"/>
                        <a:t> </a:t>
                      </a:r>
                      <a:r>
                        <a:rPr lang="ja-JP" altLang="en-US" b="1" dirty="0"/>
                        <a:t>デメリット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6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自動化により手作業を削減</a:t>
                      </a:r>
                      <a:endParaRPr kumimoji="1" lang="en-US" altLang="ja-JP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（ミスを防ぎ、効率</a:t>
                      </a:r>
                      <a:r>
                        <a:rPr kumimoji="1" lang="en-US" altLang="ja-JP" dirty="0"/>
                        <a:t>UP</a:t>
                      </a:r>
                      <a:r>
                        <a:rPr kumimoji="1" lang="ja-JP" altLang="en-US" dirty="0"/>
                        <a:t>）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ソフトウェアの画面レイアウトが変わると動作しなくなる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4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プログラムで定期的に実行可能（スケジュール実行で運用）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dirty="0"/>
                        <a:t>OCR</a:t>
                      </a:r>
                      <a:r>
                        <a:rPr kumimoji="1" lang="ja-JP" altLang="en-US" dirty="0"/>
                        <a:t>や座標指定の精度によってはエラーが出ることがある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4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既存のソフトウェアを改修せずに対応可能</a:t>
                      </a:r>
                      <a:endParaRPr kumimoji="1" lang="en-US" altLang="ja-JP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（ソフトが古くても</a:t>
                      </a:r>
                      <a:r>
                        <a:rPr kumimoji="1" lang="en-US" altLang="ja-JP" dirty="0"/>
                        <a:t>OK</a:t>
                      </a:r>
                      <a:r>
                        <a:rPr kumimoji="1" lang="ja-JP" altLang="en-US" dirty="0"/>
                        <a:t>）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dirty="0"/>
                        <a:t>GUI</a:t>
                      </a:r>
                      <a:r>
                        <a:rPr kumimoji="1" lang="ja-JP" altLang="en-US" dirty="0"/>
                        <a:t>の処理は一般的な</a:t>
                      </a:r>
                      <a:r>
                        <a:rPr kumimoji="1" lang="en-US" altLang="ja-JP" dirty="0"/>
                        <a:t>API</a:t>
                      </a:r>
                      <a:r>
                        <a:rPr kumimoji="1" lang="ja-JP" altLang="en-US" dirty="0"/>
                        <a:t>利用よりも動作が遅い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18743"/>
                  </a:ext>
                </a:extLst>
              </a:tr>
            </a:tbl>
          </a:graphicData>
        </a:graphic>
      </p:graphicFrame>
      <p:pic>
        <p:nvPicPr>
          <p:cNvPr id="15" name="図 14">
            <a:extLst>
              <a:ext uri="{FF2B5EF4-FFF2-40B4-BE49-F238E27FC236}">
                <a16:creationId xmlns:a16="http://schemas.microsoft.com/office/drawing/2014/main" id="{E38250A0-CD3C-8D65-DC44-301FFAB4BA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630"/>
          <a:stretch/>
        </p:blipFill>
        <p:spPr>
          <a:xfrm>
            <a:off x="8308404" y="1079214"/>
            <a:ext cx="3367536" cy="548716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F660F7-AF0C-05A6-2BEF-3E7AE7EB4C7A}"/>
              </a:ext>
            </a:extLst>
          </p:cNvPr>
          <p:cNvSpPr txBox="1"/>
          <p:nvPr/>
        </p:nvSpPr>
        <p:spPr>
          <a:xfrm>
            <a:off x="8610600" y="77693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PyAutoGUI</a:t>
            </a:r>
            <a:r>
              <a:rPr kumimoji="1" lang="ja-JP" altLang="en-US" dirty="0"/>
              <a:t>のコード例</a:t>
            </a:r>
          </a:p>
        </p:txBody>
      </p:sp>
    </p:spTree>
    <p:extLst>
      <p:ext uri="{BB962C8B-B14F-4D97-AF65-F5344CB8AC3E}">
        <p14:creationId xmlns:p14="http://schemas.microsoft.com/office/powerpoint/2010/main" val="41564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s of jupyterlab workspaces in single document and multiple document workspaces">
            <a:extLst>
              <a:ext uri="{FF2B5EF4-FFF2-40B4-BE49-F238E27FC236}">
                <a16:creationId xmlns:a16="http://schemas.microsoft.com/office/drawing/2014/main" id="{EBDE71D4-D4DF-84B7-AD35-830D197C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18" y="1579253"/>
            <a:ext cx="5599646" cy="396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F15931-C5CA-D30D-F312-2A82FF55062F}"/>
              </a:ext>
            </a:extLst>
          </p:cNvPr>
          <p:cNvSpPr txBox="1"/>
          <p:nvPr/>
        </p:nvSpPr>
        <p:spPr>
          <a:xfrm>
            <a:off x="9715500" y="5416038"/>
            <a:ext cx="23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 https://jupyter.org/</a:t>
            </a:r>
            <a:r>
              <a:rPr kumimoji="1" lang="ja-JP" altLang="en-US" sz="1200" dirty="0"/>
              <a:t>より）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8935470-FF0A-1081-E489-A6C4B859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36D-B6D4-4812-968C-DF3BA2F8AFAD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82FACD8-F447-B2AE-BB66-0E314F2D734D}"/>
              </a:ext>
            </a:extLst>
          </p:cNvPr>
          <p:cNvGrpSpPr/>
          <p:nvPr/>
        </p:nvGrpSpPr>
        <p:grpSpPr>
          <a:xfrm>
            <a:off x="300824" y="6389506"/>
            <a:ext cx="11610761" cy="479839"/>
            <a:chOff x="300824" y="6389506"/>
            <a:chExt cx="11610761" cy="479839"/>
          </a:xfrm>
        </p:grpSpPr>
        <p:pic>
          <p:nvPicPr>
            <p:cNvPr id="4" name="Picture 2" descr="\\winsrv2\users\hasegawa\2017 RIAMフォーラム\logo.png">
              <a:extLst>
                <a:ext uri="{FF2B5EF4-FFF2-40B4-BE49-F238E27FC236}">
                  <a16:creationId xmlns:a16="http://schemas.microsoft.com/office/drawing/2014/main" id="{7FD2E18E-D826-0415-8262-F88D6BFA7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53" y="6389506"/>
              <a:ext cx="1656623" cy="47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916E4E2-B706-77E5-E25D-802367A15C5C}"/>
                </a:ext>
              </a:extLst>
            </p:cNvPr>
            <p:cNvSpPr/>
            <p:nvPr/>
          </p:nvSpPr>
          <p:spPr>
            <a:xfrm>
              <a:off x="3157728" y="6691910"/>
              <a:ext cx="4983277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A6A506B-14E0-2CE8-ECF4-8BDAE7F05855}"/>
                </a:ext>
              </a:extLst>
            </p:cNvPr>
            <p:cNvSpPr txBox="1"/>
            <p:nvPr/>
          </p:nvSpPr>
          <p:spPr>
            <a:xfrm>
              <a:off x="8305917" y="6560881"/>
              <a:ext cx="2680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Fusion Research Center</a:t>
              </a:r>
              <a:endParaRPr kumimoji="1" lang="ja-JP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4CF28A4-1C24-2D04-AB00-CA6FA83FE75C}"/>
                </a:ext>
              </a:extLst>
            </p:cNvPr>
            <p:cNvSpPr/>
            <p:nvPr/>
          </p:nvSpPr>
          <p:spPr>
            <a:xfrm>
              <a:off x="11173969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18079C4-0902-73C8-3AE4-3C742706AFD8}"/>
                </a:ext>
              </a:extLst>
            </p:cNvPr>
            <p:cNvSpPr/>
            <p:nvPr/>
          </p:nvSpPr>
          <p:spPr>
            <a:xfrm>
              <a:off x="300824" y="6691910"/>
              <a:ext cx="737616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6278615-593A-33AB-006A-C9B8BD868C31}"/>
              </a:ext>
            </a:extLst>
          </p:cNvPr>
          <p:cNvSpPr/>
          <p:nvPr/>
        </p:nvSpPr>
        <p:spPr>
          <a:xfrm>
            <a:off x="449511" y="120371"/>
            <a:ext cx="7513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データ可視化 ー</a:t>
            </a:r>
            <a:r>
              <a:rPr lang="en-US" altLang="ja-JP" sz="3200" dirty="0" err="1"/>
              <a:t>Jupyter</a:t>
            </a:r>
            <a:r>
              <a:rPr lang="en-US" altLang="ja-JP" sz="3200" dirty="0"/>
              <a:t> Server</a:t>
            </a:r>
            <a:r>
              <a:rPr lang="ja-JP" altLang="en-US" sz="3200" dirty="0"/>
              <a:t>の活用ー</a:t>
            </a:r>
            <a:endParaRPr lang="ja-JP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6FD0D9-AF4F-C78A-BDAC-FDADAFB69669}"/>
              </a:ext>
            </a:extLst>
          </p:cNvPr>
          <p:cNvSpPr txBox="1"/>
          <p:nvPr/>
        </p:nvSpPr>
        <p:spPr>
          <a:xfrm>
            <a:off x="0" y="695139"/>
            <a:ext cx="6564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b="1" dirty="0" err="1"/>
              <a:t>Jupyter</a:t>
            </a:r>
            <a:r>
              <a:rPr lang="en-US" altLang="ja-JP" b="1" dirty="0"/>
              <a:t> Server</a:t>
            </a:r>
            <a:r>
              <a:rPr lang="ja-JP" altLang="en-US" b="1" dirty="0"/>
              <a:t>とは？</a:t>
            </a:r>
            <a:endParaRPr lang="en-US" altLang="ja-JP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ブラウザ上で</a:t>
            </a:r>
            <a:r>
              <a:rPr lang="en-US" altLang="ja-JP" b="1" dirty="0"/>
              <a:t>Python</a:t>
            </a:r>
            <a:r>
              <a:rPr lang="ja-JP" altLang="en-US" b="1" dirty="0"/>
              <a:t>などのコードを実行できる</a:t>
            </a:r>
            <a:r>
              <a:rPr lang="ja-JP" altLang="en-US" dirty="0"/>
              <a:t> 環境を提供するシステム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主に </a:t>
            </a:r>
            <a:r>
              <a:rPr lang="ja-JP" altLang="en-US" b="1" dirty="0"/>
              <a:t>データ解析、機械学習、可視化、共有</a:t>
            </a:r>
            <a:r>
              <a:rPr lang="ja-JP" altLang="en-US" dirty="0"/>
              <a:t> などに利用される</a:t>
            </a:r>
            <a:endParaRPr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C1D6AE-1BA6-6353-584D-89AF899E0B38}"/>
              </a:ext>
            </a:extLst>
          </p:cNvPr>
          <p:cNvSpPr txBox="1"/>
          <p:nvPr/>
        </p:nvSpPr>
        <p:spPr>
          <a:xfrm>
            <a:off x="46958" y="2095321"/>
            <a:ext cx="6731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2. </a:t>
            </a:r>
            <a:r>
              <a:rPr lang="en-US" altLang="ja-JP" b="1" dirty="0" err="1"/>
              <a:t>Jupyter</a:t>
            </a:r>
            <a:r>
              <a:rPr lang="en-US" altLang="ja-JP" b="1" dirty="0"/>
              <a:t> Server</a:t>
            </a:r>
            <a:r>
              <a:rPr lang="ja-JP" altLang="en-US" b="1" dirty="0"/>
              <a:t>の仕組み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サーバー上に</a:t>
            </a:r>
            <a:r>
              <a:rPr lang="en-US" altLang="ja-JP" b="1" dirty="0" err="1"/>
              <a:t>Jupyter</a:t>
            </a:r>
            <a:r>
              <a:rPr lang="en-US" altLang="ja-JP" b="1" dirty="0"/>
              <a:t> Notebook</a:t>
            </a:r>
            <a:r>
              <a:rPr lang="ja-JP" altLang="en-US" b="1" dirty="0"/>
              <a:t>をホストし、各ユーザーがブラウザでアクセス可能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リモートから利用可能な対話型開発環境を提供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Python, R </a:t>
            </a:r>
            <a:r>
              <a:rPr lang="ja-JP" altLang="en-US" b="1" dirty="0"/>
              <a:t>などの多様な言語をサポート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BCA7E7B-86DE-E23B-CE73-EF846FDA01B8}"/>
              </a:ext>
            </a:extLst>
          </p:cNvPr>
          <p:cNvSpPr txBox="1"/>
          <p:nvPr/>
        </p:nvSpPr>
        <p:spPr>
          <a:xfrm>
            <a:off x="70411" y="3611523"/>
            <a:ext cx="9159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3. </a:t>
            </a:r>
            <a:r>
              <a:rPr lang="en-US" altLang="ja-JP" b="1" dirty="0" err="1"/>
              <a:t>Jupyter</a:t>
            </a:r>
            <a:r>
              <a:rPr lang="en-US" altLang="ja-JP" b="1" dirty="0"/>
              <a:t> Server</a:t>
            </a:r>
            <a:r>
              <a:rPr lang="ja-JP" altLang="en-US" b="1" dirty="0"/>
              <a:t>を活用するメリット</a:t>
            </a:r>
          </a:p>
          <a:p>
            <a:r>
              <a:rPr lang="ja-JP" altLang="en-US" dirty="0"/>
              <a:t>　✅ </a:t>
            </a:r>
            <a:r>
              <a:rPr lang="ja-JP" altLang="en-US" b="1" dirty="0"/>
              <a:t>マルチユーザー対応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複数の研究者が同時にログインし、データ解析を行うことが可能</a:t>
            </a:r>
            <a:endParaRPr lang="ja-JP" altLang="en-US" dirty="0"/>
          </a:p>
          <a:p>
            <a:r>
              <a:rPr lang="ja-JP" altLang="en-US" dirty="0"/>
              <a:t>　✅ </a:t>
            </a:r>
            <a:r>
              <a:rPr lang="ja-JP" altLang="en-US" b="1" dirty="0"/>
              <a:t>ノートブック形式でコードと結果を共有可能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b="1" dirty="0"/>
              <a:t>実験結果や解析内容を記録・共有できる</a:t>
            </a:r>
            <a:endParaRPr lang="en-US" altLang="ja-JP" b="1" dirty="0"/>
          </a:p>
          <a:p>
            <a:r>
              <a:rPr lang="ja-JP" altLang="en-US" dirty="0"/>
              <a:t>　✅ </a:t>
            </a:r>
            <a:r>
              <a:rPr lang="ja-JP" altLang="en-US" b="1" dirty="0"/>
              <a:t>環境構築が不要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クライアント側に </a:t>
            </a:r>
            <a:r>
              <a:rPr lang="ja-JP" altLang="en-US" b="1" dirty="0"/>
              <a:t>ソフトウェアをインストールする必要がない</a:t>
            </a:r>
            <a:endParaRPr lang="en-US" altLang="ja-JP" b="1" dirty="0"/>
          </a:p>
          <a:p>
            <a:pPr lvl="1"/>
            <a:r>
              <a:rPr lang="ja-JP" altLang="en-US" dirty="0"/>
              <a:t>（ブラウザだけで利用可能）</a:t>
            </a:r>
          </a:p>
          <a:p>
            <a:r>
              <a:rPr lang="ja-JP" altLang="en-US" dirty="0"/>
              <a:t>　✅ </a:t>
            </a:r>
            <a:r>
              <a:rPr lang="ja-JP" altLang="en-US" b="1" dirty="0"/>
              <a:t>データ解析と可視化が容易</a:t>
            </a:r>
            <a:endParaRPr lang="ja-JP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b="1" dirty="0"/>
              <a:t>Matplotlib, </a:t>
            </a:r>
            <a:r>
              <a:rPr lang="en-US" altLang="ja-JP" b="1" dirty="0" err="1"/>
              <a:t>Plotly</a:t>
            </a:r>
            <a:r>
              <a:rPr lang="ja-JP" altLang="en-US" dirty="0"/>
              <a:t> などのライブラリを使ってグラフやデータを可視化可能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C1EFEF-3A30-02C5-9F3D-61C6FFC4CF87}"/>
              </a:ext>
            </a:extLst>
          </p:cNvPr>
          <p:cNvSpPr txBox="1"/>
          <p:nvPr/>
        </p:nvSpPr>
        <p:spPr>
          <a:xfrm>
            <a:off x="7858638" y="1368459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Jupyter</a:t>
            </a:r>
            <a:r>
              <a:rPr kumimoji="1" lang="en-US" altLang="ja-JP" dirty="0"/>
              <a:t> Server</a:t>
            </a:r>
            <a:r>
              <a:rPr kumimoji="1" lang="ja-JP" altLang="en-US" dirty="0"/>
              <a:t>の利用イメージ</a:t>
            </a:r>
          </a:p>
        </p:txBody>
      </p:sp>
    </p:spTree>
    <p:extLst>
      <p:ext uri="{BB962C8B-B14F-4D97-AF65-F5344CB8AC3E}">
        <p14:creationId xmlns:p14="http://schemas.microsoft.com/office/powerpoint/2010/main" val="273477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2443</Words>
  <Application>Microsoft Office PowerPoint</Application>
  <PresentationFormat>ワイド画面</PresentationFormat>
  <Paragraphs>321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游ゴシック</vt:lpstr>
      <vt:lpstr>游ゴシック Light</vt:lpstr>
      <vt:lpstr>Arial</vt:lpstr>
      <vt:lpstr>Roboto Light</vt:lpstr>
      <vt:lpstr>Times New Roman</vt:lpstr>
      <vt:lpstr>Office 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HASEGAWA MAKOTO</dc:creator>
  <cp:lastModifiedBy>HASEGAWA MAKOTO</cp:lastModifiedBy>
  <cp:revision>11</cp:revision>
  <dcterms:created xsi:type="dcterms:W3CDTF">2025-02-18T07:35:09Z</dcterms:created>
  <dcterms:modified xsi:type="dcterms:W3CDTF">2025-02-21T08:24:40Z</dcterms:modified>
</cp:coreProperties>
</file>